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2.xml" ContentType="application/vnd.openxmlformats-officedocument.presentationml.notesSlide+xml"/>
  <Override PartName="/ppt/tags/tag77.xml" ContentType="application/vnd.openxmlformats-officedocument.presentationml.tags+xml"/>
  <Override PartName="/ppt/notesSlides/notesSlide2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2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3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3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3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3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7.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0"/>
  </p:notesMasterIdLst>
  <p:handoutMasterIdLst>
    <p:handoutMasterId r:id="rId41"/>
  </p:handoutMasterIdLst>
  <p:sldIdLst>
    <p:sldId id="256" r:id="rId2"/>
    <p:sldId id="293" r:id="rId3"/>
    <p:sldId id="294" r:id="rId4"/>
    <p:sldId id="259" r:id="rId5"/>
    <p:sldId id="295" r:id="rId6"/>
    <p:sldId id="296" r:id="rId7"/>
    <p:sldId id="283" r:id="rId8"/>
    <p:sldId id="287" r:id="rId9"/>
    <p:sldId id="282" r:id="rId10"/>
    <p:sldId id="279" r:id="rId11"/>
    <p:sldId id="280" r:id="rId12"/>
    <p:sldId id="281" r:id="rId13"/>
    <p:sldId id="286" r:id="rId14"/>
    <p:sldId id="285" r:id="rId15"/>
    <p:sldId id="289" r:id="rId16"/>
    <p:sldId id="288" r:id="rId17"/>
    <p:sldId id="261" r:id="rId18"/>
    <p:sldId id="291" r:id="rId19"/>
    <p:sldId id="262" r:id="rId20"/>
    <p:sldId id="271" r:id="rId21"/>
    <p:sldId id="297" r:id="rId22"/>
    <p:sldId id="272" r:id="rId23"/>
    <p:sldId id="292" r:id="rId24"/>
    <p:sldId id="263" r:id="rId25"/>
    <p:sldId id="273" r:id="rId26"/>
    <p:sldId id="264" r:id="rId27"/>
    <p:sldId id="274" r:id="rId28"/>
    <p:sldId id="298" r:id="rId29"/>
    <p:sldId id="275" r:id="rId30"/>
    <p:sldId id="265" r:id="rId31"/>
    <p:sldId id="266" r:id="rId32"/>
    <p:sldId id="276" r:id="rId33"/>
    <p:sldId id="267" r:id="rId34"/>
    <p:sldId id="277" r:id="rId35"/>
    <p:sldId id="268" r:id="rId36"/>
    <p:sldId id="269" r:id="rId37"/>
    <p:sldId id="270" r:id="rId38"/>
    <p:sldId id="290" r:id="rId39"/>
  </p:sldIdLst>
  <p:sldSz cx="9144000" cy="6858000" type="screen4x3"/>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210" y="2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C283B-9567-4909-9B62-A859FA4BFF1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CA"/>
        </a:p>
      </dgm:t>
    </dgm:pt>
    <dgm:pt modelId="{9F7B5962-9A19-4847-857C-5CCC2C80F2E6}">
      <dgm:prSet phldrT="[Texte]"/>
      <dgm:spPr>
        <a:solidFill>
          <a:schemeClr val="tx2">
            <a:lumMod val="40000"/>
            <a:lumOff val="60000"/>
          </a:schemeClr>
        </a:solidFill>
        <a:ln>
          <a:solidFill>
            <a:schemeClr val="accent1">
              <a:lumMod val="40000"/>
              <a:lumOff val="60000"/>
            </a:schemeClr>
          </a:solidFill>
        </a:ln>
      </dgm:spPr>
      <dgm:t>
        <a:bodyPr/>
        <a:lstStyle/>
        <a:p>
          <a:r>
            <a:rPr lang="fr-CA" dirty="0" smtClean="0"/>
            <a:t>Aperçu</a:t>
          </a:r>
          <a:endParaRPr lang="fr-CA" dirty="0"/>
        </a:p>
      </dgm:t>
    </dgm:pt>
    <dgm:pt modelId="{9A5154A7-D02A-46C9-AEDD-EFCF6C3D6AE2}" type="parTrans" cxnId="{0AB3B040-2BAD-4E47-BFE8-9A7396CC86B1}">
      <dgm:prSet/>
      <dgm:spPr/>
      <dgm:t>
        <a:bodyPr/>
        <a:lstStyle/>
        <a:p>
          <a:endParaRPr lang="fr-CA"/>
        </a:p>
      </dgm:t>
    </dgm:pt>
    <dgm:pt modelId="{C9DA11A6-3945-4420-88E6-6CC5DC66B629}" type="sibTrans" cxnId="{0AB3B040-2BAD-4E47-BFE8-9A7396CC86B1}">
      <dgm:prSet/>
      <dgm:spPr/>
      <dgm:t>
        <a:bodyPr/>
        <a:lstStyle/>
        <a:p>
          <a:endParaRPr lang="fr-CA"/>
        </a:p>
      </dgm:t>
    </dgm:pt>
    <dgm:pt modelId="{30460BED-1362-4EF8-B768-2092620DE9F7}">
      <dgm:prSet phldrT="[Texte]" custT="1"/>
      <dgm:spPr>
        <a:ln>
          <a:solidFill>
            <a:schemeClr val="accent1">
              <a:lumMod val="40000"/>
              <a:lumOff val="60000"/>
            </a:schemeClr>
          </a:solidFill>
        </a:ln>
      </dgm:spPr>
      <dgm:t>
        <a:bodyPr/>
        <a:lstStyle/>
        <a:p>
          <a:pPr marL="176213" indent="-176213"/>
          <a:r>
            <a:rPr lang="fr-CA" sz="2000" spc="-20" baseline="0" dirty="0" smtClean="0">
              <a:latin typeface="+mn-lt"/>
            </a:rPr>
            <a:t>Enregistrement d’un élève en difficulté avant et après le projet.</a:t>
          </a:r>
          <a:endParaRPr lang="fr-CA" sz="2000" spc="-20" baseline="0" dirty="0">
            <a:latin typeface="+mn-lt"/>
          </a:endParaRPr>
        </a:p>
      </dgm:t>
    </dgm:pt>
    <dgm:pt modelId="{67996323-9480-492F-B9D2-5E38D81E56A7}" type="parTrans" cxnId="{EA2FA6B5-1FAE-4037-825A-02177749B926}">
      <dgm:prSet/>
      <dgm:spPr/>
      <dgm:t>
        <a:bodyPr/>
        <a:lstStyle/>
        <a:p>
          <a:endParaRPr lang="fr-CA"/>
        </a:p>
      </dgm:t>
    </dgm:pt>
    <dgm:pt modelId="{AA332D10-A92E-422F-99C7-D3889CEA1918}" type="sibTrans" cxnId="{EA2FA6B5-1FAE-4037-825A-02177749B926}">
      <dgm:prSet/>
      <dgm:spPr/>
      <dgm:t>
        <a:bodyPr/>
        <a:lstStyle/>
        <a:p>
          <a:endParaRPr lang="fr-CA"/>
        </a:p>
      </dgm:t>
    </dgm:pt>
    <dgm:pt modelId="{04255662-192C-46F9-BB79-8B423D8F5949}">
      <dgm:prSet phldrT="[Texte]"/>
      <dgm:spPr>
        <a:solidFill>
          <a:schemeClr val="tx2">
            <a:lumMod val="40000"/>
            <a:lumOff val="60000"/>
          </a:schemeClr>
        </a:solidFill>
        <a:ln>
          <a:solidFill>
            <a:schemeClr val="accent1">
              <a:lumMod val="40000"/>
              <a:lumOff val="60000"/>
            </a:schemeClr>
          </a:solidFill>
        </a:ln>
      </dgm:spPr>
      <dgm:t>
        <a:bodyPr/>
        <a:lstStyle/>
        <a:p>
          <a:r>
            <a:rPr lang="fr-CA" dirty="0" smtClean="0"/>
            <a:t>Aperçu</a:t>
          </a:r>
          <a:endParaRPr lang="fr-CA" dirty="0"/>
        </a:p>
      </dgm:t>
    </dgm:pt>
    <dgm:pt modelId="{42476F88-A838-453A-B288-ECF74BE0CBFC}" type="parTrans" cxnId="{0877EDC3-6803-4C96-B00A-4D023AB87C02}">
      <dgm:prSet/>
      <dgm:spPr/>
      <dgm:t>
        <a:bodyPr/>
        <a:lstStyle/>
        <a:p>
          <a:endParaRPr lang="fr-CA"/>
        </a:p>
      </dgm:t>
    </dgm:pt>
    <dgm:pt modelId="{2E8C6E6C-7208-4806-A6CF-63D8110591BF}" type="sibTrans" cxnId="{0877EDC3-6803-4C96-B00A-4D023AB87C02}">
      <dgm:prSet/>
      <dgm:spPr/>
      <dgm:t>
        <a:bodyPr/>
        <a:lstStyle/>
        <a:p>
          <a:endParaRPr lang="fr-CA"/>
        </a:p>
      </dgm:t>
    </dgm:pt>
    <dgm:pt modelId="{344A03E3-FD4F-4222-9F63-EFF5A139F275}">
      <dgm:prSet phldrT="[Texte]" custT="1"/>
      <dgm:spPr>
        <a:ln>
          <a:solidFill>
            <a:schemeClr val="accent1">
              <a:lumMod val="40000"/>
              <a:lumOff val="60000"/>
            </a:schemeClr>
          </a:solidFill>
        </a:ln>
      </dgm:spPr>
      <dgm:t>
        <a:bodyPr/>
        <a:lstStyle/>
        <a:p>
          <a:r>
            <a:rPr lang="fr-CA" sz="2000" spc="-10" dirty="0" smtClean="0">
              <a:latin typeface="+mn-lt"/>
            </a:rPr>
            <a:t>Tutoriel</a:t>
          </a:r>
          <a:r>
            <a:rPr lang="fr-CA" sz="2000" spc="-10" baseline="0" dirty="0" smtClean="0">
              <a:latin typeface="+mn-lt"/>
            </a:rPr>
            <a:t> réalisé par les enfants en difficulté lors du projet en lecture.</a:t>
          </a:r>
          <a:endParaRPr lang="fr-CA" sz="2000" spc="-10" baseline="0" dirty="0">
            <a:latin typeface="+mn-lt"/>
          </a:endParaRPr>
        </a:p>
      </dgm:t>
    </dgm:pt>
    <dgm:pt modelId="{F58712C7-2BE9-4E45-8948-1FE08FD5325E}" type="parTrans" cxnId="{CD0B7779-FE7B-496F-AC2F-CD73EFE251F1}">
      <dgm:prSet/>
      <dgm:spPr/>
      <dgm:t>
        <a:bodyPr/>
        <a:lstStyle/>
        <a:p>
          <a:endParaRPr lang="fr-CA"/>
        </a:p>
      </dgm:t>
    </dgm:pt>
    <dgm:pt modelId="{2075A9B7-748E-40D9-926D-A5DD88EECBB8}" type="sibTrans" cxnId="{CD0B7779-FE7B-496F-AC2F-CD73EFE251F1}">
      <dgm:prSet/>
      <dgm:spPr/>
      <dgm:t>
        <a:bodyPr/>
        <a:lstStyle/>
        <a:p>
          <a:endParaRPr lang="fr-CA"/>
        </a:p>
      </dgm:t>
    </dgm:pt>
    <dgm:pt modelId="{480AD25D-84C6-4933-8211-B24FC1E7FC06}" type="pres">
      <dgm:prSet presAssocID="{D82C283B-9567-4909-9B62-A859FA4BFF18}" presName="linearFlow" presStyleCnt="0">
        <dgm:presLayoutVars>
          <dgm:dir/>
          <dgm:animLvl val="lvl"/>
          <dgm:resizeHandles val="exact"/>
        </dgm:presLayoutVars>
      </dgm:prSet>
      <dgm:spPr/>
      <dgm:t>
        <a:bodyPr/>
        <a:lstStyle/>
        <a:p>
          <a:endParaRPr lang="fr-CA"/>
        </a:p>
      </dgm:t>
    </dgm:pt>
    <dgm:pt modelId="{E75ED685-852B-43F3-8550-5F9BEC5EE80B}" type="pres">
      <dgm:prSet presAssocID="{9F7B5962-9A19-4847-857C-5CCC2C80F2E6}" presName="composite" presStyleCnt="0"/>
      <dgm:spPr/>
    </dgm:pt>
    <dgm:pt modelId="{D3E8C616-ACA4-4DBA-90A8-C2361E46512C}" type="pres">
      <dgm:prSet presAssocID="{9F7B5962-9A19-4847-857C-5CCC2C80F2E6}" presName="parentText" presStyleLbl="alignNode1" presStyleIdx="0" presStyleCnt="2">
        <dgm:presLayoutVars>
          <dgm:chMax val="1"/>
          <dgm:bulletEnabled val="1"/>
        </dgm:presLayoutVars>
      </dgm:prSet>
      <dgm:spPr/>
      <dgm:t>
        <a:bodyPr/>
        <a:lstStyle/>
        <a:p>
          <a:endParaRPr lang="fr-CA"/>
        </a:p>
      </dgm:t>
    </dgm:pt>
    <dgm:pt modelId="{D8D1844E-CD4B-4F69-A5D9-7F107FFEB79D}" type="pres">
      <dgm:prSet presAssocID="{9F7B5962-9A19-4847-857C-5CCC2C80F2E6}" presName="descendantText" presStyleLbl="alignAcc1" presStyleIdx="0" presStyleCnt="2">
        <dgm:presLayoutVars>
          <dgm:bulletEnabled val="1"/>
        </dgm:presLayoutVars>
      </dgm:prSet>
      <dgm:spPr/>
      <dgm:t>
        <a:bodyPr/>
        <a:lstStyle/>
        <a:p>
          <a:endParaRPr lang="fr-CA"/>
        </a:p>
      </dgm:t>
    </dgm:pt>
    <dgm:pt modelId="{AC127F4D-2B21-479B-A945-830BFE52FC6F}" type="pres">
      <dgm:prSet presAssocID="{C9DA11A6-3945-4420-88E6-6CC5DC66B629}" presName="sp" presStyleCnt="0"/>
      <dgm:spPr/>
    </dgm:pt>
    <dgm:pt modelId="{25F89283-96B6-4B7B-8B6C-66FC7D202E7D}" type="pres">
      <dgm:prSet presAssocID="{04255662-192C-46F9-BB79-8B423D8F5949}" presName="composite" presStyleCnt="0"/>
      <dgm:spPr/>
    </dgm:pt>
    <dgm:pt modelId="{6ACE46BF-B5FA-4762-B72F-3FB8F51ECF1D}" type="pres">
      <dgm:prSet presAssocID="{04255662-192C-46F9-BB79-8B423D8F5949}" presName="parentText" presStyleLbl="alignNode1" presStyleIdx="1" presStyleCnt="2">
        <dgm:presLayoutVars>
          <dgm:chMax val="1"/>
          <dgm:bulletEnabled val="1"/>
        </dgm:presLayoutVars>
      </dgm:prSet>
      <dgm:spPr/>
      <dgm:t>
        <a:bodyPr/>
        <a:lstStyle/>
        <a:p>
          <a:endParaRPr lang="fr-CA"/>
        </a:p>
      </dgm:t>
    </dgm:pt>
    <dgm:pt modelId="{5D9D7649-443F-4CA3-BB7D-0DE98B9FBB56}" type="pres">
      <dgm:prSet presAssocID="{04255662-192C-46F9-BB79-8B423D8F5949}" presName="descendantText" presStyleLbl="alignAcc1" presStyleIdx="1" presStyleCnt="2">
        <dgm:presLayoutVars>
          <dgm:bulletEnabled val="1"/>
        </dgm:presLayoutVars>
      </dgm:prSet>
      <dgm:spPr/>
      <dgm:t>
        <a:bodyPr/>
        <a:lstStyle/>
        <a:p>
          <a:endParaRPr lang="fr-CA"/>
        </a:p>
      </dgm:t>
    </dgm:pt>
  </dgm:ptLst>
  <dgm:cxnLst>
    <dgm:cxn modelId="{0AB3B040-2BAD-4E47-BFE8-9A7396CC86B1}" srcId="{D82C283B-9567-4909-9B62-A859FA4BFF18}" destId="{9F7B5962-9A19-4847-857C-5CCC2C80F2E6}" srcOrd="0" destOrd="0" parTransId="{9A5154A7-D02A-46C9-AEDD-EFCF6C3D6AE2}" sibTransId="{C9DA11A6-3945-4420-88E6-6CC5DC66B629}"/>
    <dgm:cxn modelId="{B633A5D1-791B-4E7E-8A15-DA436E951DA8}" type="presOf" srcId="{30460BED-1362-4EF8-B768-2092620DE9F7}" destId="{D8D1844E-CD4B-4F69-A5D9-7F107FFEB79D}" srcOrd="0" destOrd="0" presId="urn:microsoft.com/office/officeart/2005/8/layout/chevron2"/>
    <dgm:cxn modelId="{5AA5EAD4-A0E7-4B89-823C-186EEC0E7352}" type="presOf" srcId="{9F7B5962-9A19-4847-857C-5CCC2C80F2E6}" destId="{D3E8C616-ACA4-4DBA-90A8-C2361E46512C}" srcOrd="0" destOrd="0" presId="urn:microsoft.com/office/officeart/2005/8/layout/chevron2"/>
    <dgm:cxn modelId="{080416B4-C04D-4FA6-BA2B-F8AB8463B2CF}" type="presOf" srcId="{344A03E3-FD4F-4222-9F63-EFF5A139F275}" destId="{5D9D7649-443F-4CA3-BB7D-0DE98B9FBB56}" srcOrd="0" destOrd="0" presId="urn:microsoft.com/office/officeart/2005/8/layout/chevron2"/>
    <dgm:cxn modelId="{A940902F-54C2-4D3D-89E3-99C5F7ED849C}" type="presOf" srcId="{04255662-192C-46F9-BB79-8B423D8F5949}" destId="{6ACE46BF-B5FA-4762-B72F-3FB8F51ECF1D}" srcOrd="0" destOrd="0" presId="urn:microsoft.com/office/officeart/2005/8/layout/chevron2"/>
    <dgm:cxn modelId="{CD0B7779-FE7B-496F-AC2F-CD73EFE251F1}" srcId="{04255662-192C-46F9-BB79-8B423D8F5949}" destId="{344A03E3-FD4F-4222-9F63-EFF5A139F275}" srcOrd="0" destOrd="0" parTransId="{F58712C7-2BE9-4E45-8948-1FE08FD5325E}" sibTransId="{2075A9B7-748E-40D9-926D-A5DD88EECBB8}"/>
    <dgm:cxn modelId="{EA2FA6B5-1FAE-4037-825A-02177749B926}" srcId="{9F7B5962-9A19-4847-857C-5CCC2C80F2E6}" destId="{30460BED-1362-4EF8-B768-2092620DE9F7}" srcOrd="0" destOrd="0" parTransId="{67996323-9480-492F-B9D2-5E38D81E56A7}" sibTransId="{AA332D10-A92E-422F-99C7-D3889CEA1918}"/>
    <dgm:cxn modelId="{00A1EA09-4F98-4F49-B66C-E2C4BFBD18D6}" type="presOf" srcId="{D82C283B-9567-4909-9B62-A859FA4BFF18}" destId="{480AD25D-84C6-4933-8211-B24FC1E7FC06}" srcOrd="0" destOrd="0" presId="urn:microsoft.com/office/officeart/2005/8/layout/chevron2"/>
    <dgm:cxn modelId="{0877EDC3-6803-4C96-B00A-4D023AB87C02}" srcId="{D82C283B-9567-4909-9B62-A859FA4BFF18}" destId="{04255662-192C-46F9-BB79-8B423D8F5949}" srcOrd="1" destOrd="0" parTransId="{42476F88-A838-453A-B288-ECF74BE0CBFC}" sibTransId="{2E8C6E6C-7208-4806-A6CF-63D8110591BF}"/>
    <dgm:cxn modelId="{C74641AB-FF38-4592-A4B0-F482C23F6874}" type="presParOf" srcId="{480AD25D-84C6-4933-8211-B24FC1E7FC06}" destId="{E75ED685-852B-43F3-8550-5F9BEC5EE80B}" srcOrd="0" destOrd="0" presId="urn:microsoft.com/office/officeart/2005/8/layout/chevron2"/>
    <dgm:cxn modelId="{6691E47B-4783-4DDE-BB9C-86857BBBF0E0}" type="presParOf" srcId="{E75ED685-852B-43F3-8550-5F9BEC5EE80B}" destId="{D3E8C616-ACA4-4DBA-90A8-C2361E46512C}" srcOrd="0" destOrd="0" presId="urn:microsoft.com/office/officeart/2005/8/layout/chevron2"/>
    <dgm:cxn modelId="{B211F77C-DEB9-49C5-8B7F-02570388CFF5}" type="presParOf" srcId="{E75ED685-852B-43F3-8550-5F9BEC5EE80B}" destId="{D8D1844E-CD4B-4F69-A5D9-7F107FFEB79D}" srcOrd="1" destOrd="0" presId="urn:microsoft.com/office/officeart/2005/8/layout/chevron2"/>
    <dgm:cxn modelId="{99ED5FF3-576E-47FA-A82F-EBB64FAA212B}" type="presParOf" srcId="{480AD25D-84C6-4933-8211-B24FC1E7FC06}" destId="{AC127F4D-2B21-479B-A945-830BFE52FC6F}" srcOrd="1" destOrd="0" presId="urn:microsoft.com/office/officeart/2005/8/layout/chevron2"/>
    <dgm:cxn modelId="{8D23FA83-CFE8-4B0B-9BA5-0BE6F9017565}" type="presParOf" srcId="{480AD25D-84C6-4933-8211-B24FC1E7FC06}" destId="{25F89283-96B6-4B7B-8B6C-66FC7D202E7D}" srcOrd="2" destOrd="0" presId="urn:microsoft.com/office/officeart/2005/8/layout/chevron2"/>
    <dgm:cxn modelId="{02F8145F-46F1-455B-9198-81F6D486DE32}" type="presParOf" srcId="{25F89283-96B6-4B7B-8B6C-66FC7D202E7D}" destId="{6ACE46BF-B5FA-4762-B72F-3FB8F51ECF1D}" srcOrd="0" destOrd="0" presId="urn:microsoft.com/office/officeart/2005/8/layout/chevron2"/>
    <dgm:cxn modelId="{C5BAFD85-D049-4CBE-AD34-F0390468BC8D}" type="presParOf" srcId="{25F89283-96B6-4B7B-8B6C-66FC7D202E7D}" destId="{5D9D7649-443F-4CA3-BB7D-0DE98B9FBB56}"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71612-098F-40B5-ADA7-C3DDBDB275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CA"/>
        </a:p>
      </dgm:t>
    </dgm:pt>
    <dgm:pt modelId="{2B860ABC-4105-4584-A2A3-960C62602323}">
      <dgm:prSet phldrT="[Texte]" custT="1"/>
      <dgm:spPr/>
      <dgm:t>
        <a:bodyPr/>
        <a:lstStyle/>
        <a:p>
          <a:pPr algn="ctr"/>
          <a:endParaRPr lang="fr-CA" sz="3200" dirty="0" smtClean="0"/>
        </a:p>
        <a:p>
          <a:pPr algn="ctr"/>
          <a:r>
            <a:rPr lang="fr-CA" sz="3200" dirty="0" smtClean="0"/>
            <a:t>Arrivée d’une cohorte plus faible</a:t>
          </a:r>
          <a:endParaRPr lang="fr-CA" sz="3300" dirty="0"/>
        </a:p>
      </dgm:t>
    </dgm:pt>
    <dgm:pt modelId="{0637BFD5-29D9-43FA-BBB8-D1461C8B32E4}" type="parTrans" cxnId="{31B63937-3BC7-4BA2-8645-D6587E73F8E0}">
      <dgm:prSet/>
      <dgm:spPr/>
      <dgm:t>
        <a:bodyPr/>
        <a:lstStyle/>
        <a:p>
          <a:endParaRPr lang="fr-CA"/>
        </a:p>
      </dgm:t>
    </dgm:pt>
    <dgm:pt modelId="{42E35EE9-F73A-4EAA-913E-238BE21E0305}" type="sibTrans" cxnId="{31B63937-3BC7-4BA2-8645-D6587E73F8E0}">
      <dgm:prSet/>
      <dgm:spPr/>
      <dgm:t>
        <a:bodyPr/>
        <a:lstStyle/>
        <a:p>
          <a:endParaRPr lang="fr-CA"/>
        </a:p>
      </dgm:t>
    </dgm:pt>
    <dgm:pt modelId="{5A9D4260-B4B7-4515-BDCE-B79DC2F503F5}">
      <dgm:prSet phldrT="[Texte]" custT="1"/>
      <dgm:spPr/>
      <dgm:t>
        <a:bodyPr/>
        <a:lstStyle/>
        <a:p>
          <a:r>
            <a:rPr lang="fr-CA" sz="2400" dirty="0" smtClean="0"/>
            <a:t>Pourcentage important d’échecs en lecture en première année.</a:t>
          </a:r>
          <a:endParaRPr lang="fr-CA" sz="2400" dirty="0"/>
        </a:p>
      </dgm:t>
    </dgm:pt>
    <dgm:pt modelId="{9FC61DC0-4E60-4F6B-AD42-629C1C4ADDBF}" type="parTrans" cxnId="{D9D7DFBD-3E84-4F4E-A7ED-798B17A4D27E}">
      <dgm:prSet/>
      <dgm:spPr/>
      <dgm:t>
        <a:bodyPr/>
        <a:lstStyle/>
        <a:p>
          <a:endParaRPr lang="fr-CA"/>
        </a:p>
      </dgm:t>
    </dgm:pt>
    <dgm:pt modelId="{A77A051B-B2D6-4F42-9A98-7621D9F81143}" type="sibTrans" cxnId="{D9D7DFBD-3E84-4F4E-A7ED-798B17A4D27E}">
      <dgm:prSet/>
      <dgm:spPr/>
      <dgm:t>
        <a:bodyPr/>
        <a:lstStyle/>
        <a:p>
          <a:endParaRPr lang="fr-CA"/>
        </a:p>
      </dgm:t>
    </dgm:pt>
    <dgm:pt modelId="{C1DEA526-0E33-42BE-A42F-AF0F4E350280}">
      <dgm:prSet phldrT="[Texte]" custT="1"/>
      <dgm:spPr/>
      <dgm:t>
        <a:bodyPr/>
        <a:lstStyle/>
        <a:p>
          <a:r>
            <a:rPr lang="fr-CA" sz="2400" dirty="0" smtClean="0"/>
            <a:t>Difficulté en conscience phonologique et en décodage.</a:t>
          </a:r>
          <a:endParaRPr lang="fr-CA" sz="2400" dirty="0"/>
        </a:p>
      </dgm:t>
    </dgm:pt>
    <dgm:pt modelId="{541356AF-B408-4466-978F-C5ECD7A1335C}" type="parTrans" cxnId="{0FCBD751-BBEF-4756-86E9-C0F7A95BAA97}">
      <dgm:prSet/>
      <dgm:spPr/>
      <dgm:t>
        <a:bodyPr/>
        <a:lstStyle/>
        <a:p>
          <a:endParaRPr lang="fr-CA"/>
        </a:p>
      </dgm:t>
    </dgm:pt>
    <dgm:pt modelId="{7C8B758A-FFE3-4218-9C22-6EA29A2EB8E5}" type="sibTrans" cxnId="{0FCBD751-BBEF-4756-86E9-C0F7A95BAA97}">
      <dgm:prSet/>
      <dgm:spPr/>
      <dgm:t>
        <a:bodyPr/>
        <a:lstStyle/>
        <a:p>
          <a:endParaRPr lang="fr-CA"/>
        </a:p>
      </dgm:t>
    </dgm:pt>
    <dgm:pt modelId="{01ED0A78-4E93-4848-A70C-74835B67E7DA}">
      <dgm:prSet phldrT="[Texte]" custT="1"/>
      <dgm:spPr/>
      <dgm:t>
        <a:bodyPr/>
        <a:lstStyle/>
        <a:p>
          <a:r>
            <a:rPr lang="fr-CA" sz="2400" dirty="0" smtClean="0"/>
            <a:t>Faible intérêt et faible motivation pour la lecture.</a:t>
          </a:r>
          <a:endParaRPr lang="fr-CA" sz="2400" dirty="0"/>
        </a:p>
      </dgm:t>
    </dgm:pt>
    <dgm:pt modelId="{8D07C522-397F-4306-AF91-7B2FCF2FC0FF}" type="parTrans" cxnId="{4AEBDBF8-B04A-47D9-A215-F4B53FEEAF03}">
      <dgm:prSet/>
      <dgm:spPr/>
      <dgm:t>
        <a:bodyPr/>
        <a:lstStyle/>
        <a:p>
          <a:endParaRPr lang="fr-CA"/>
        </a:p>
      </dgm:t>
    </dgm:pt>
    <dgm:pt modelId="{60A84676-D2FB-4749-BB6B-316A4FF6920E}" type="sibTrans" cxnId="{4AEBDBF8-B04A-47D9-A215-F4B53FEEAF03}">
      <dgm:prSet/>
      <dgm:spPr/>
      <dgm:t>
        <a:bodyPr/>
        <a:lstStyle/>
        <a:p>
          <a:endParaRPr lang="fr-CA"/>
        </a:p>
      </dgm:t>
    </dgm:pt>
    <dgm:pt modelId="{F4B8FC2A-54F9-4133-BDB0-B67D082D50B4}">
      <dgm:prSet phldrT="[Texte]" custT="1"/>
      <dgm:spPr/>
      <dgm:t>
        <a:bodyPr/>
        <a:lstStyle/>
        <a:p>
          <a:r>
            <a:rPr lang="fr-CA" sz="2400" dirty="0" smtClean="0"/>
            <a:t>Ressources limitées orthopédagogie : efficacité nécessaire.</a:t>
          </a:r>
          <a:endParaRPr lang="fr-CA" sz="2400" dirty="0"/>
        </a:p>
      </dgm:t>
    </dgm:pt>
    <dgm:pt modelId="{093C7690-AFF9-418D-B41D-5CE98E965008}" type="parTrans" cxnId="{7E06B5F0-96A6-4FB1-A582-41B7C8E5D4AB}">
      <dgm:prSet/>
      <dgm:spPr/>
      <dgm:t>
        <a:bodyPr/>
        <a:lstStyle/>
        <a:p>
          <a:endParaRPr lang="fr-CA"/>
        </a:p>
      </dgm:t>
    </dgm:pt>
    <dgm:pt modelId="{B38BC45F-5068-498D-B562-1D4359E22B5B}" type="sibTrans" cxnId="{7E06B5F0-96A6-4FB1-A582-41B7C8E5D4AB}">
      <dgm:prSet/>
      <dgm:spPr/>
      <dgm:t>
        <a:bodyPr/>
        <a:lstStyle/>
        <a:p>
          <a:endParaRPr lang="fr-CA"/>
        </a:p>
      </dgm:t>
    </dgm:pt>
    <dgm:pt modelId="{23DF75FA-CB6E-4A71-9B1F-3C62EFBFFB1C}" type="pres">
      <dgm:prSet presAssocID="{79B71612-098F-40B5-ADA7-C3DDBDB2750D}" presName="vert0" presStyleCnt="0">
        <dgm:presLayoutVars>
          <dgm:dir/>
          <dgm:animOne val="branch"/>
          <dgm:animLvl val="lvl"/>
        </dgm:presLayoutVars>
      </dgm:prSet>
      <dgm:spPr/>
      <dgm:t>
        <a:bodyPr/>
        <a:lstStyle/>
        <a:p>
          <a:endParaRPr lang="fr-CA"/>
        </a:p>
      </dgm:t>
    </dgm:pt>
    <dgm:pt modelId="{5CF9FA16-C8A1-4939-B311-47E590073DDC}" type="pres">
      <dgm:prSet presAssocID="{2B860ABC-4105-4584-A2A3-960C62602323}" presName="thickLine" presStyleLbl="alignNode1" presStyleIdx="0" presStyleCnt="1"/>
      <dgm:spPr/>
    </dgm:pt>
    <dgm:pt modelId="{E04599C9-3FD4-4DC2-B15D-908643000162}" type="pres">
      <dgm:prSet presAssocID="{2B860ABC-4105-4584-A2A3-960C62602323}" presName="horz1" presStyleCnt="0"/>
      <dgm:spPr/>
    </dgm:pt>
    <dgm:pt modelId="{72311080-93A1-468C-86AF-2D076591DB61}" type="pres">
      <dgm:prSet presAssocID="{2B860ABC-4105-4584-A2A3-960C62602323}" presName="tx1" presStyleLbl="revTx" presStyleIdx="0" presStyleCnt="5" custScaleX="128754"/>
      <dgm:spPr/>
      <dgm:t>
        <a:bodyPr/>
        <a:lstStyle/>
        <a:p>
          <a:endParaRPr lang="fr-CA"/>
        </a:p>
      </dgm:t>
    </dgm:pt>
    <dgm:pt modelId="{5B1D5E05-DEBC-4D0A-81DF-1CDC3E4EE8F8}" type="pres">
      <dgm:prSet presAssocID="{2B860ABC-4105-4584-A2A3-960C62602323}" presName="vert1" presStyleCnt="0"/>
      <dgm:spPr/>
    </dgm:pt>
    <dgm:pt modelId="{D1858F2B-4936-4A6D-B05B-1868E2D617F6}" type="pres">
      <dgm:prSet presAssocID="{5A9D4260-B4B7-4515-BDCE-B79DC2F503F5}" presName="vertSpace2a" presStyleCnt="0"/>
      <dgm:spPr/>
    </dgm:pt>
    <dgm:pt modelId="{2F3F6540-D127-4C5A-A6B8-772FE5DC033B}" type="pres">
      <dgm:prSet presAssocID="{5A9D4260-B4B7-4515-BDCE-B79DC2F503F5}" presName="horz2" presStyleCnt="0"/>
      <dgm:spPr/>
    </dgm:pt>
    <dgm:pt modelId="{6E113441-C9C5-457F-BAFA-A8A183AAA5EA}" type="pres">
      <dgm:prSet presAssocID="{5A9D4260-B4B7-4515-BDCE-B79DC2F503F5}" presName="horzSpace2" presStyleCnt="0"/>
      <dgm:spPr/>
    </dgm:pt>
    <dgm:pt modelId="{3329E7DB-8A02-4B67-A832-3331692D989C}" type="pres">
      <dgm:prSet presAssocID="{5A9D4260-B4B7-4515-BDCE-B79DC2F503F5}" presName="tx2" presStyleLbl="revTx" presStyleIdx="1" presStyleCnt="5"/>
      <dgm:spPr/>
      <dgm:t>
        <a:bodyPr/>
        <a:lstStyle/>
        <a:p>
          <a:endParaRPr lang="fr-CA"/>
        </a:p>
      </dgm:t>
    </dgm:pt>
    <dgm:pt modelId="{A4270A58-F97A-4CFC-9A08-663E9DAE7326}" type="pres">
      <dgm:prSet presAssocID="{5A9D4260-B4B7-4515-BDCE-B79DC2F503F5}" presName="vert2" presStyleCnt="0"/>
      <dgm:spPr/>
    </dgm:pt>
    <dgm:pt modelId="{C1577318-400B-403B-9B2C-A2523BC76222}" type="pres">
      <dgm:prSet presAssocID="{5A9D4260-B4B7-4515-BDCE-B79DC2F503F5}" presName="thinLine2b" presStyleLbl="callout" presStyleIdx="0" presStyleCnt="4"/>
      <dgm:spPr/>
    </dgm:pt>
    <dgm:pt modelId="{B30A1EBA-BD8B-4145-83ED-601C0211FEE0}" type="pres">
      <dgm:prSet presAssocID="{5A9D4260-B4B7-4515-BDCE-B79DC2F503F5}" presName="vertSpace2b" presStyleCnt="0"/>
      <dgm:spPr/>
    </dgm:pt>
    <dgm:pt modelId="{BBBE1D63-0235-4CA0-A6BB-00E95E72DF9E}" type="pres">
      <dgm:prSet presAssocID="{C1DEA526-0E33-42BE-A42F-AF0F4E350280}" presName="horz2" presStyleCnt="0"/>
      <dgm:spPr/>
    </dgm:pt>
    <dgm:pt modelId="{8B2367A1-099C-4956-B114-6063B5141945}" type="pres">
      <dgm:prSet presAssocID="{C1DEA526-0E33-42BE-A42F-AF0F4E350280}" presName="horzSpace2" presStyleCnt="0"/>
      <dgm:spPr/>
    </dgm:pt>
    <dgm:pt modelId="{1FC398EE-E234-4443-A94C-45C5BF89F08D}" type="pres">
      <dgm:prSet presAssocID="{C1DEA526-0E33-42BE-A42F-AF0F4E350280}" presName="tx2" presStyleLbl="revTx" presStyleIdx="2" presStyleCnt="5"/>
      <dgm:spPr/>
      <dgm:t>
        <a:bodyPr/>
        <a:lstStyle/>
        <a:p>
          <a:endParaRPr lang="fr-CA"/>
        </a:p>
      </dgm:t>
    </dgm:pt>
    <dgm:pt modelId="{169362E8-B5BB-4E31-8EDD-F71CD4096443}" type="pres">
      <dgm:prSet presAssocID="{C1DEA526-0E33-42BE-A42F-AF0F4E350280}" presName="vert2" presStyleCnt="0"/>
      <dgm:spPr/>
    </dgm:pt>
    <dgm:pt modelId="{39A85746-6B06-4D16-8D21-4D27AB60F64B}" type="pres">
      <dgm:prSet presAssocID="{C1DEA526-0E33-42BE-A42F-AF0F4E350280}" presName="thinLine2b" presStyleLbl="callout" presStyleIdx="1" presStyleCnt="4"/>
      <dgm:spPr/>
    </dgm:pt>
    <dgm:pt modelId="{78D4B546-75C8-4241-A039-65F943162045}" type="pres">
      <dgm:prSet presAssocID="{C1DEA526-0E33-42BE-A42F-AF0F4E350280}" presName="vertSpace2b" presStyleCnt="0"/>
      <dgm:spPr/>
    </dgm:pt>
    <dgm:pt modelId="{50740DCE-6CD6-4DA9-8C5D-6E7A6387CD90}" type="pres">
      <dgm:prSet presAssocID="{01ED0A78-4E93-4848-A70C-74835B67E7DA}" presName="horz2" presStyleCnt="0"/>
      <dgm:spPr/>
    </dgm:pt>
    <dgm:pt modelId="{995898CF-E1A9-48DA-AD1B-1213E8ABC2DA}" type="pres">
      <dgm:prSet presAssocID="{01ED0A78-4E93-4848-A70C-74835B67E7DA}" presName="horzSpace2" presStyleCnt="0"/>
      <dgm:spPr/>
    </dgm:pt>
    <dgm:pt modelId="{8BCB8963-E49F-4533-BED8-32ECB1CD0035}" type="pres">
      <dgm:prSet presAssocID="{01ED0A78-4E93-4848-A70C-74835B67E7DA}" presName="tx2" presStyleLbl="revTx" presStyleIdx="3" presStyleCnt="5"/>
      <dgm:spPr/>
      <dgm:t>
        <a:bodyPr/>
        <a:lstStyle/>
        <a:p>
          <a:endParaRPr lang="fr-CA"/>
        </a:p>
      </dgm:t>
    </dgm:pt>
    <dgm:pt modelId="{AD4E765C-88F6-4535-9A29-4969DB849EF8}" type="pres">
      <dgm:prSet presAssocID="{01ED0A78-4E93-4848-A70C-74835B67E7DA}" presName="vert2" presStyleCnt="0"/>
      <dgm:spPr/>
    </dgm:pt>
    <dgm:pt modelId="{363061FB-4582-46B5-86D9-3597CD89A5B4}" type="pres">
      <dgm:prSet presAssocID="{01ED0A78-4E93-4848-A70C-74835B67E7DA}" presName="thinLine2b" presStyleLbl="callout" presStyleIdx="2" presStyleCnt="4"/>
      <dgm:spPr/>
    </dgm:pt>
    <dgm:pt modelId="{F173EB7D-8AFF-4FA1-AD0D-DA31E1100D08}" type="pres">
      <dgm:prSet presAssocID="{01ED0A78-4E93-4848-A70C-74835B67E7DA}" presName="vertSpace2b" presStyleCnt="0"/>
      <dgm:spPr/>
    </dgm:pt>
    <dgm:pt modelId="{C0D5A097-0249-476B-892F-8882CD3B88A3}" type="pres">
      <dgm:prSet presAssocID="{F4B8FC2A-54F9-4133-BDB0-B67D082D50B4}" presName="horz2" presStyleCnt="0"/>
      <dgm:spPr/>
    </dgm:pt>
    <dgm:pt modelId="{9D16AABE-E720-48EA-B559-7A7BACAA1B43}" type="pres">
      <dgm:prSet presAssocID="{F4B8FC2A-54F9-4133-BDB0-B67D082D50B4}" presName="horzSpace2" presStyleCnt="0"/>
      <dgm:spPr/>
    </dgm:pt>
    <dgm:pt modelId="{A7021A3B-B6E5-4569-834B-94652C7CBFD9}" type="pres">
      <dgm:prSet presAssocID="{F4B8FC2A-54F9-4133-BDB0-B67D082D50B4}" presName="tx2" presStyleLbl="revTx" presStyleIdx="4" presStyleCnt="5"/>
      <dgm:spPr/>
      <dgm:t>
        <a:bodyPr/>
        <a:lstStyle/>
        <a:p>
          <a:endParaRPr lang="fr-CA"/>
        </a:p>
      </dgm:t>
    </dgm:pt>
    <dgm:pt modelId="{0B8C1EC6-EA1C-4685-A45B-8325756B8BA4}" type="pres">
      <dgm:prSet presAssocID="{F4B8FC2A-54F9-4133-BDB0-B67D082D50B4}" presName="vert2" presStyleCnt="0"/>
      <dgm:spPr/>
    </dgm:pt>
    <dgm:pt modelId="{478C39F9-EE2F-4DE6-9045-32CCB5413D99}" type="pres">
      <dgm:prSet presAssocID="{F4B8FC2A-54F9-4133-BDB0-B67D082D50B4}" presName="thinLine2b" presStyleLbl="callout" presStyleIdx="3" presStyleCnt="4" custLinFactY="-1148925" custLinFactNeighborX="1805" custLinFactNeighborY="-1200000"/>
      <dgm:spPr/>
    </dgm:pt>
    <dgm:pt modelId="{50161DC3-7916-414A-B8A5-413E04B3B07B}" type="pres">
      <dgm:prSet presAssocID="{F4B8FC2A-54F9-4133-BDB0-B67D082D50B4}" presName="vertSpace2b" presStyleCnt="0"/>
      <dgm:spPr/>
    </dgm:pt>
  </dgm:ptLst>
  <dgm:cxnLst>
    <dgm:cxn modelId="{EBD41EBE-2D83-4EB3-A01F-07C4DD28C2D0}" type="presOf" srcId="{79B71612-098F-40B5-ADA7-C3DDBDB2750D}" destId="{23DF75FA-CB6E-4A71-9B1F-3C62EFBFFB1C}" srcOrd="0" destOrd="0" presId="urn:microsoft.com/office/officeart/2008/layout/LinedList"/>
    <dgm:cxn modelId="{FE7805EB-392E-4E35-93AA-8DB74073A20F}" type="presOf" srcId="{C1DEA526-0E33-42BE-A42F-AF0F4E350280}" destId="{1FC398EE-E234-4443-A94C-45C5BF89F08D}" srcOrd="0" destOrd="0" presId="urn:microsoft.com/office/officeart/2008/layout/LinedList"/>
    <dgm:cxn modelId="{4549BC5E-DCB9-4B14-8311-AEC48FAA6433}" type="presOf" srcId="{01ED0A78-4E93-4848-A70C-74835B67E7DA}" destId="{8BCB8963-E49F-4533-BED8-32ECB1CD0035}" srcOrd="0" destOrd="0" presId="urn:microsoft.com/office/officeart/2008/layout/LinedList"/>
    <dgm:cxn modelId="{E763F041-C086-4BBD-B3FF-C5662BD2EE3A}" type="presOf" srcId="{5A9D4260-B4B7-4515-BDCE-B79DC2F503F5}" destId="{3329E7DB-8A02-4B67-A832-3331692D989C}" srcOrd="0" destOrd="0" presId="urn:microsoft.com/office/officeart/2008/layout/LinedList"/>
    <dgm:cxn modelId="{D9D7DFBD-3E84-4F4E-A7ED-798B17A4D27E}" srcId="{2B860ABC-4105-4584-A2A3-960C62602323}" destId="{5A9D4260-B4B7-4515-BDCE-B79DC2F503F5}" srcOrd="0" destOrd="0" parTransId="{9FC61DC0-4E60-4F6B-AD42-629C1C4ADDBF}" sibTransId="{A77A051B-B2D6-4F42-9A98-7621D9F81143}"/>
    <dgm:cxn modelId="{31B63937-3BC7-4BA2-8645-D6587E73F8E0}" srcId="{79B71612-098F-40B5-ADA7-C3DDBDB2750D}" destId="{2B860ABC-4105-4584-A2A3-960C62602323}" srcOrd="0" destOrd="0" parTransId="{0637BFD5-29D9-43FA-BBB8-D1461C8B32E4}" sibTransId="{42E35EE9-F73A-4EAA-913E-238BE21E0305}"/>
    <dgm:cxn modelId="{356965E9-49CA-47B8-B151-63B35527661B}" type="presOf" srcId="{2B860ABC-4105-4584-A2A3-960C62602323}" destId="{72311080-93A1-468C-86AF-2D076591DB61}" srcOrd="0" destOrd="0" presId="urn:microsoft.com/office/officeart/2008/layout/LinedList"/>
    <dgm:cxn modelId="{B595457D-E7CB-4923-857D-D648D51131B0}" type="presOf" srcId="{F4B8FC2A-54F9-4133-BDB0-B67D082D50B4}" destId="{A7021A3B-B6E5-4569-834B-94652C7CBFD9}" srcOrd="0" destOrd="0" presId="urn:microsoft.com/office/officeart/2008/layout/LinedList"/>
    <dgm:cxn modelId="{4AEBDBF8-B04A-47D9-A215-F4B53FEEAF03}" srcId="{2B860ABC-4105-4584-A2A3-960C62602323}" destId="{01ED0A78-4E93-4848-A70C-74835B67E7DA}" srcOrd="2" destOrd="0" parTransId="{8D07C522-397F-4306-AF91-7B2FCF2FC0FF}" sibTransId="{60A84676-D2FB-4749-BB6B-316A4FF6920E}"/>
    <dgm:cxn modelId="{7E06B5F0-96A6-4FB1-A582-41B7C8E5D4AB}" srcId="{2B860ABC-4105-4584-A2A3-960C62602323}" destId="{F4B8FC2A-54F9-4133-BDB0-B67D082D50B4}" srcOrd="3" destOrd="0" parTransId="{093C7690-AFF9-418D-B41D-5CE98E965008}" sibTransId="{B38BC45F-5068-498D-B562-1D4359E22B5B}"/>
    <dgm:cxn modelId="{0FCBD751-BBEF-4756-86E9-C0F7A95BAA97}" srcId="{2B860ABC-4105-4584-A2A3-960C62602323}" destId="{C1DEA526-0E33-42BE-A42F-AF0F4E350280}" srcOrd="1" destOrd="0" parTransId="{541356AF-B408-4466-978F-C5ECD7A1335C}" sibTransId="{7C8B758A-FFE3-4218-9C22-6EA29A2EB8E5}"/>
    <dgm:cxn modelId="{A6EFA052-D7E3-46C3-ACD6-C274B0504259}" type="presParOf" srcId="{23DF75FA-CB6E-4A71-9B1F-3C62EFBFFB1C}" destId="{5CF9FA16-C8A1-4939-B311-47E590073DDC}" srcOrd="0" destOrd="0" presId="urn:microsoft.com/office/officeart/2008/layout/LinedList"/>
    <dgm:cxn modelId="{70353883-921A-437F-8C8D-99E3E11EE7BE}" type="presParOf" srcId="{23DF75FA-CB6E-4A71-9B1F-3C62EFBFFB1C}" destId="{E04599C9-3FD4-4DC2-B15D-908643000162}" srcOrd="1" destOrd="0" presId="urn:microsoft.com/office/officeart/2008/layout/LinedList"/>
    <dgm:cxn modelId="{A4A551F1-2AAD-49CF-9A13-C20A5FC19C39}" type="presParOf" srcId="{E04599C9-3FD4-4DC2-B15D-908643000162}" destId="{72311080-93A1-468C-86AF-2D076591DB61}" srcOrd="0" destOrd="0" presId="urn:microsoft.com/office/officeart/2008/layout/LinedList"/>
    <dgm:cxn modelId="{9D6EC5E3-EDCA-456E-A46F-85814B13EE6A}" type="presParOf" srcId="{E04599C9-3FD4-4DC2-B15D-908643000162}" destId="{5B1D5E05-DEBC-4D0A-81DF-1CDC3E4EE8F8}" srcOrd="1" destOrd="0" presId="urn:microsoft.com/office/officeart/2008/layout/LinedList"/>
    <dgm:cxn modelId="{F6BFF96A-19DE-46D5-BEAA-6A94B8F5F67A}" type="presParOf" srcId="{5B1D5E05-DEBC-4D0A-81DF-1CDC3E4EE8F8}" destId="{D1858F2B-4936-4A6D-B05B-1868E2D617F6}" srcOrd="0" destOrd="0" presId="urn:microsoft.com/office/officeart/2008/layout/LinedList"/>
    <dgm:cxn modelId="{955D0492-0CF0-4D30-97E1-165BA54C0C02}" type="presParOf" srcId="{5B1D5E05-DEBC-4D0A-81DF-1CDC3E4EE8F8}" destId="{2F3F6540-D127-4C5A-A6B8-772FE5DC033B}" srcOrd="1" destOrd="0" presId="urn:microsoft.com/office/officeart/2008/layout/LinedList"/>
    <dgm:cxn modelId="{368D5752-E818-48EF-9D33-0B013267B2FB}" type="presParOf" srcId="{2F3F6540-D127-4C5A-A6B8-772FE5DC033B}" destId="{6E113441-C9C5-457F-BAFA-A8A183AAA5EA}" srcOrd="0" destOrd="0" presId="urn:microsoft.com/office/officeart/2008/layout/LinedList"/>
    <dgm:cxn modelId="{9EE3D4A5-02BA-4A57-AB69-E64F9D156D93}" type="presParOf" srcId="{2F3F6540-D127-4C5A-A6B8-772FE5DC033B}" destId="{3329E7DB-8A02-4B67-A832-3331692D989C}" srcOrd="1" destOrd="0" presId="urn:microsoft.com/office/officeart/2008/layout/LinedList"/>
    <dgm:cxn modelId="{ED4DDA2A-E094-4510-8194-1B05F7442E92}" type="presParOf" srcId="{2F3F6540-D127-4C5A-A6B8-772FE5DC033B}" destId="{A4270A58-F97A-4CFC-9A08-663E9DAE7326}" srcOrd="2" destOrd="0" presId="urn:microsoft.com/office/officeart/2008/layout/LinedList"/>
    <dgm:cxn modelId="{23A4F99A-D972-4CC6-A009-9383A9806EA2}" type="presParOf" srcId="{5B1D5E05-DEBC-4D0A-81DF-1CDC3E4EE8F8}" destId="{C1577318-400B-403B-9B2C-A2523BC76222}" srcOrd="2" destOrd="0" presId="urn:microsoft.com/office/officeart/2008/layout/LinedList"/>
    <dgm:cxn modelId="{0DFB28B8-C40F-4C34-8BA1-B6A60D2FE23A}" type="presParOf" srcId="{5B1D5E05-DEBC-4D0A-81DF-1CDC3E4EE8F8}" destId="{B30A1EBA-BD8B-4145-83ED-601C0211FEE0}" srcOrd="3" destOrd="0" presId="urn:microsoft.com/office/officeart/2008/layout/LinedList"/>
    <dgm:cxn modelId="{73D42AF7-A366-486B-BAF5-B2FABFBD108B}" type="presParOf" srcId="{5B1D5E05-DEBC-4D0A-81DF-1CDC3E4EE8F8}" destId="{BBBE1D63-0235-4CA0-A6BB-00E95E72DF9E}" srcOrd="4" destOrd="0" presId="urn:microsoft.com/office/officeart/2008/layout/LinedList"/>
    <dgm:cxn modelId="{87635702-84F4-427B-AE69-15005E1588FE}" type="presParOf" srcId="{BBBE1D63-0235-4CA0-A6BB-00E95E72DF9E}" destId="{8B2367A1-099C-4956-B114-6063B5141945}" srcOrd="0" destOrd="0" presId="urn:microsoft.com/office/officeart/2008/layout/LinedList"/>
    <dgm:cxn modelId="{734EF30C-2990-4094-A510-039F471EE2FB}" type="presParOf" srcId="{BBBE1D63-0235-4CA0-A6BB-00E95E72DF9E}" destId="{1FC398EE-E234-4443-A94C-45C5BF89F08D}" srcOrd="1" destOrd="0" presId="urn:microsoft.com/office/officeart/2008/layout/LinedList"/>
    <dgm:cxn modelId="{9039E0D9-0D37-49C2-AB81-4A74BB81037F}" type="presParOf" srcId="{BBBE1D63-0235-4CA0-A6BB-00E95E72DF9E}" destId="{169362E8-B5BB-4E31-8EDD-F71CD4096443}" srcOrd="2" destOrd="0" presId="urn:microsoft.com/office/officeart/2008/layout/LinedList"/>
    <dgm:cxn modelId="{2862CEBE-6AA8-404F-9947-3ED98C1A04E2}" type="presParOf" srcId="{5B1D5E05-DEBC-4D0A-81DF-1CDC3E4EE8F8}" destId="{39A85746-6B06-4D16-8D21-4D27AB60F64B}" srcOrd="5" destOrd="0" presId="urn:microsoft.com/office/officeart/2008/layout/LinedList"/>
    <dgm:cxn modelId="{888930C7-F476-4543-B306-334DD6ADC141}" type="presParOf" srcId="{5B1D5E05-DEBC-4D0A-81DF-1CDC3E4EE8F8}" destId="{78D4B546-75C8-4241-A039-65F943162045}" srcOrd="6" destOrd="0" presId="urn:microsoft.com/office/officeart/2008/layout/LinedList"/>
    <dgm:cxn modelId="{F6731F47-7BF4-47C5-A721-253D6F2366CC}" type="presParOf" srcId="{5B1D5E05-DEBC-4D0A-81DF-1CDC3E4EE8F8}" destId="{50740DCE-6CD6-4DA9-8C5D-6E7A6387CD90}" srcOrd="7" destOrd="0" presId="urn:microsoft.com/office/officeart/2008/layout/LinedList"/>
    <dgm:cxn modelId="{754A0C97-6B7E-4F70-8CDB-69F509045998}" type="presParOf" srcId="{50740DCE-6CD6-4DA9-8C5D-6E7A6387CD90}" destId="{995898CF-E1A9-48DA-AD1B-1213E8ABC2DA}" srcOrd="0" destOrd="0" presId="urn:microsoft.com/office/officeart/2008/layout/LinedList"/>
    <dgm:cxn modelId="{585602C5-F906-49E3-889A-52EB559C9609}" type="presParOf" srcId="{50740DCE-6CD6-4DA9-8C5D-6E7A6387CD90}" destId="{8BCB8963-E49F-4533-BED8-32ECB1CD0035}" srcOrd="1" destOrd="0" presId="urn:microsoft.com/office/officeart/2008/layout/LinedList"/>
    <dgm:cxn modelId="{66257416-0E5D-44E3-B842-40657F1A02A4}" type="presParOf" srcId="{50740DCE-6CD6-4DA9-8C5D-6E7A6387CD90}" destId="{AD4E765C-88F6-4535-9A29-4969DB849EF8}" srcOrd="2" destOrd="0" presId="urn:microsoft.com/office/officeart/2008/layout/LinedList"/>
    <dgm:cxn modelId="{CD3F6957-90B2-4820-8AD9-6D46F35C434F}" type="presParOf" srcId="{5B1D5E05-DEBC-4D0A-81DF-1CDC3E4EE8F8}" destId="{363061FB-4582-46B5-86D9-3597CD89A5B4}" srcOrd="8" destOrd="0" presId="urn:microsoft.com/office/officeart/2008/layout/LinedList"/>
    <dgm:cxn modelId="{0EFF58F1-6FBB-432E-821C-68CD07C3F69B}" type="presParOf" srcId="{5B1D5E05-DEBC-4D0A-81DF-1CDC3E4EE8F8}" destId="{F173EB7D-8AFF-4FA1-AD0D-DA31E1100D08}" srcOrd="9" destOrd="0" presId="urn:microsoft.com/office/officeart/2008/layout/LinedList"/>
    <dgm:cxn modelId="{4020CF92-20C3-4E54-98D1-C35D6CE6D8A7}" type="presParOf" srcId="{5B1D5E05-DEBC-4D0A-81DF-1CDC3E4EE8F8}" destId="{C0D5A097-0249-476B-892F-8882CD3B88A3}" srcOrd="10" destOrd="0" presId="urn:microsoft.com/office/officeart/2008/layout/LinedList"/>
    <dgm:cxn modelId="{373F416F-E819-4254-8602-89169AFF09FA}" type="presParOf" srcId="{C0D5A097-0249-476B-892F-8882CD3B88A3}" destId="{9D16AABE-E720-48EA-B559-7A7BACAA1B43}" srcOrd="0" destOrd="0" presId="urn:microsoft.com/office/officeart/2008/layout/LinedList"/>
    <dgm:cxn modelId="{54626147-D4CB-44E8-9FFF-AE4A9E92257D}" type="presParOf" srcId="{C0D5A097-0249-476B-892F-8882CD3B88A3}" destId="{A7021A3B-B6E5-4569-834B-94652C7CBFD9}" srcOrd="1" destOrd="0" presId="urn:microsoft.com/office/officeart/2008/layout/LinedList"/>
    <dgm:cxn modelId="{21FBD193-5AC4-4619-9073-10488AB46D34}" type="presParOf" srcId="{C0D5A097-0249-476B-892F-8882CD3B88A3}" destId="{0B8C1EC6-EA1C-4685-A45B-8325756B8BA4}" srcOrd="2" destOrd="0" presId="urn:microsoft.com/office/officeart/2008/layout/LinedList"/>
    <dgm:cxn modelId="{FE3E1BC5-248C-42F0-9E90-965A2CCC6309}" type="presParOf" srcId="{5B1D5E05-DEBC-4D0A-81DF-1CDC3E4EE8F8}" destId="{478C39F9-EE2F-4DE6-9045-32CCB5413D99}" srcOrd="11" destOrd="0" presId="urn:microsoft.com/office/officeart/2008/layout/LinedList"/>
    <dgm:cxn modelId="{E706FCE8-18F1-447B-B45F-790951CD2003}" type="presParOf" srcId="{5B1D5E05-DEBC-4D0A-81DF-1CDC3E4EE8F8}" destId="{50161DC3-7916-414A-B8A5-413E04B3B07B}" srcOrd="12" destOrd="0" presId="urn:microsoft.com/office/officeart/2008/layout/LinedList"/>
  </dgm:cxnLst>
  <dgm:bg>
    <a:effectLst/>
  </dgm:bg>
  <dgm:whole>
    <a:ln w="9525" cap="flat" cmpd="sng" algn="ctr">
      <a:solidFill>
        <a:schemeClr val="tx2">
          <a:lumMod val="60000"/>
          <a:lumOff val="40000"/>
        </a:schemeClr>
      </a:solidFill>
      <a:prstDash val="solid"/>
      <a:round/>
      <a:headEnd type="none" w="med" len="med"/>
      <a:tailEnd type="none" w="med" len="med"/>
    </a:ln>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A2A3A9-E569-46B6-9598-396E02B238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CA"/>
        </a:p>
      </dgm:t>
    </dgm:pt>
    <dgm:pt modelId="{0FC52EEA-3F75-4DED-9EBE-708507F8ED08}">
      <dgm:prSet phldrT="[Texte]" custT="1"/>
      <dgm:spPr>
        <a:solidFill>
          <a:schemeClr val="bg1"/>
        </a:solidFill>
        <a:ln>
          <a:solidFill>
            <a:schemeClr val="tx2">
              <a:lumMod val="40000"/>
              <a:lumOff val="60000"/>
            </a:schemeClr>
          </a:solidFill>
        </a:ln>
        <a:effectLst>
          <a:outerShdw blurRad="50800" dist="38100" dir="5400000" algn="t" rotWithShape="0">
            <a:prstClr val="black">
              <a:alpha val="40000"/>
            </a:prstClr>
          </a:outerShdw>
        </a:effectLst>
      </dgm:spPr>
      <dgm:t>
        <a:bodyPr/>
        <a:lstStyle/>
        <a:p>
          <a:pPr marL="268288" indent="-268288"/>
          <a:r>
            <a:rPr lang="fr-CA" sz="2700" dirty="0" smtClean="0">
              <a:solidFill>
                <a:schemeClr val="tx1"/>
              </a:solidFill>
            </a:rPr>
            <a:t>« </a:t>
          </a:r>
          <a:r>
            <a:rPr lang="fr-CA" sz="2400" dirty="0" smtClean="0">
              <a:solidFill>
                <a:schemeClr val="tx1"/>
              </a:solidFill>
              <a:latin typeface="+mn-lt"/>
            </a:rPr>
            <a:t>L’apprentissage de la langue d’enseignement est un indicateur de réussite scolaire et la compréhension de l’écrit apparaît être le fondement de l’apprentissage dans toutes les disciplines. »</a:t>
          </a:r>
          <a:endParaRPr lang="fr-CA" sz="2400" dirty="0">
            <a:solidFill>
              <a:schemeClr val="tx1"/>
            </a:solidFill>
            <a:latin typeface="+mn-lt"/>
          </a:endParaRPr>
        </a:p>
      </dgm:t>
    </dgm:pt>
    <dgm:pt modelId="{087BC219-EFAA-4359-AAA8-A5B1F1BF53D2}" type="parTrans" cxnId="{C2FA37D4-F232-4BFD-BA8F-CD419EA2A70D}">
      <dgm:prSet/>
      <dgm:spPr/>
      <dgm:t>
        <a:bodyPr/>
        <a:lstStyle/>
        <a:p>
          <a:endParaRPr lang="fr-CA"/>
        </a:p>
      </dgm:t>
    </dgm:pt>
    <dgm:pt modelId="{EDA377E4-C4A6-42A3-AC6B-18413814E195}" type="sibTrans" cxnId="{C2FA37D4-F232-4BFD-BA8F-CD419EA2A70D}">
      <dgm:prSet/>
      <dgm:spPr/>
      <dgm:t>
        <a:bodyPr/>
        <a:lstStyle/>
        <a:p>
          <a:endParaRPr lang="fr-CA"/>
        </a:p>
      </dgm:t>
    </dgm:pt>
    <dgm:pt modelId="{775D47C3-BAA6-469F-913A-45560FAA6B7E}">
      <dgm:prSet phldrT="[Texte]" custT="1"/>
      <dgm:spPr>
        <a:solidFill>
          <a:schemeClr val="bg1"/>
        </a:solidFill>
        <a:ln>
          <a:solidFill>
            <a:schemeClr val="tx2">
              <a:lumMod val="40000"/>
              <a:lumOff val="60000"/>
            </a:schemeClr>
          </a:solidFill>
        </a:ln>
        <a:effectLst>
          <a:outerShdw blurRad="50800" dist="38100" dir="5400000" algn="t" rotWithShape="0">
            <a:prstClr val="black">
              <a:alpha val="40000"/>
            </a:prstClr>
          </a:outerShdw>
        </a:effectLst>
      </dgm:spPr>
      <dgm:t>
        <a:bodyPr/>
        <a:lstStyle/>
        <a:p>
          <a:pPr marL="268288" indent="-268288"/>
          <a:r>
            <a:rPr lang="fr-CA" sz="2600" dirty="0" smtClean="0">
              <a:solidFill>
                <a:schemeClr val="tx1"/>
              </a:solidFill>
            </a:rPr>
            <a:t>« </a:t>
          </a:r>
          <a:r>
            <a:rPr lang="fr-CA" sz="2400" dirty="0" smtClean="0">
              <a:solidFill>
                <a:schemeClr val="tx1"/>
              </a:solidFill>
            </a:rPr>
            <a:t>[…] l’échec en lecture est un facteur fortement associé à l’abandon scolaire. »</a:t>
          </a:r>
          <a:endParaRPr lang="fr-CA" sz="2400" dirty="0">
            <a:solidFill>
              <a:schemeClr val="tx1"/>
            </a:solidFill>
          </a:endParaRPr>
        </a:p>
      </dgm:t>
    </dgm:pt>
    <dgm:pt modelId="{C3E60342-DE21-49BA-90B3-F40D4141F071}" type="parTrans" cxnId="{1600A00C-6332-44F3-A98B-BAD697DAAECE}">
      <dgm:prSet/>
      <dgm:spPr/>
      <dgm:t>
        <a:bodyPr/>
        <a:lstStyle/>
        <a:p>
          <a:endParaRPr lang="fr-CA"/>
        </a:p>
      </dgm:t>
    </dgm:pt>
    <dgm:pt modelId="{69E8CAA6-5D0B-43D2-9A03-65CD3578F994}" type="sibTrans" cxnId="{1600A00C-6332-44F3-A98B-BAD697DAAECE}">
      <dgm:prSet/>
      <dgm:spPr/>
      <dgm:t>
        <a:bodyPr/>
        <a:lstStyle/>
        <a:p>
          <a:endParaRPr lang="fr-CA"/>
        </a:p>
      </dgm:t>
    </dgm:pt>
    <dgm:pt modelId="{C4B62BC2-CA66-4303-8F02-935905824B66}">
      <dgm:prSet phldrT="[Texte]" custT="1"/>
      <dgm:spPr>
        <a:noFill/>
        <a:ln>
          <a:noFill/>
        </a:ln>
      </dgm:spPr>
      <dgm:t>
        <a:bodyPr/>
        <a:lstStyle/>
        <a:p>
          <a:pPr>
            <a:spcBef>
              <a:spcPts val="1200"/>
            </a:spcBef>
          </a:pPr>
          <a:r>
            <a:rPr lang="fr-CA" sz="1800" dirty="0" smtClean="0">
              <a:solidFill>
                <a:schemeClr val="tx1"/>
              </a:solidFill>
            </a:rPr>
            <a:t>Document apprendre à lire, Action concertée pour le soutien à la recherche en lecture, 2005.</a:t>
          </a:r>
          <a:endParaRPr lang="fr-CA" sz="2900" dirty="0">
            <a:solidFill>
              <a:schemeClr val="tx1"/>
            </a:solidFill>
          </a:endParaRPr>
        </a:p>
      </dgm:t>
    </dgm:pt>
    <dgm:pt modelId="{CEE9F6B0-1D61-457B-A1CE-D0DD73558AEE}" type="parTrans" cxnId="{D0F448AA-5B4E-45C8-9190-2CED5BEE6198}">
      <dgm:prSet/>
      <dgm:spPr/>
      <dgm:t>
        <a:bodyPr/>
        <a:lstStyle/>
        <a:p>
          <a:endParaRPr lang="fr-CA"/>
        </a:p>
      </dgm:t>
    </dgm:pt>
    <dgm:pt modelId="{6F35A278-7486-4C44-8546-F359AD4C27E1}" type="sibTrans" cxnId="{D0F448AA-5B4E-45C8-9190-2CED5BEE6198}">
      <dgm:prSet/>
      <dgm:spPr/>
      <dgm:t>
        <a:bodyPr/>
        <a:lstStyle/>
        <a:p>
          <a:endParaRPr lang="fr-CA"/>
        </a:p>
      </dgm:t>
    </dgm:pt>
    <dgm:pt modelId="{4F35DF47-76A5-47A5-BF65-EB8F6EF0D885}" type="pres">
      <dgm:prSet presAssocID="{8FA2A3A9-E569-46B6-9598-396E02B238FD}" presName="linear" presStyleCnt="0">
        <dgm:presLayoutVars>
          <dgm:animLvl val="lvl"/>
          <dgm:resizeHandles val="exact"/>
        </dgm:presLayoutVars>
      </dgm:prSet>
      <dgm:spPr/>
      <dgm:t>
        <a:bodyPr/>
        <a:lstStyle/>
        <a:p>
          <a:endParaRPr lang="fr-CA"/>
        </a:p>
      </dgm:t>
    </dgm:pt>
    <dgm:pt modelId="{AE4C8230-FE26-483E-BCD5-F6ACEE5154FA}" type="pres">
      <dgm:prSet presAssocID="{0FC52EEA-3F75-4DED-9EBE-708507F8ED08}" presName="parentText" presStyleLbl="node1" presStyleIdx="0" presStyleCnt="3" custScaleY="133380">
        <dgm:presLayoutVars>
          <dgm:chMax val="0"/>
          <dgm:bulletEnabled val="1"/>
        </dgm:presLayoutVars>
      </dgm:prSet>
      <dgm:spPr/>
      <dgm:t>
        <a:bodyPr/>
        <a:lstStyle/>
        <a:p>
          <a:endParaRPr lang="fr-CA"/>
        </a:p>
      </dgm:t>
    </dgm:pt>
    <dgm:pt modelId="{4D0CACA7-BF2C-4A0A-BE16-C599E851246C}" type="pres">
      <dgm:prSet presAssocID="{EDA377E4-C4A6-42A3-AC6B-18413814E195}" presName="spacer" presStyleCnt="0"/>
      <dgm:spPr/>
    </dgm:pt>
    <dgm:pt modelId="{42D0B8F3-45C3-4888-B4DA-B4CACAFC959E}" type="pres">
      <dgm:prSet presAssocID="{775D47C3-BAA6-469F-913A-45560FAA6B7E}" presName="parentText" presStyleLbl="node1" presStyleIdx="1" presStyleCnt="3" custScaleY="81233">
        <dgm:presLayoutVars>
          <dgm:chMax val="0"/>
          <dgm:bulletEnabled val="1"/>
        </dgm:presLayoutVars>
      </dgm:prSet>
      <dgm:spPr/>
      <dgm:t>
        <a:bodyPr/>
        <a:lstStyle/>
        <a:p>
          <a:endParaRPr lang="fr-CA"/>
        </a:p>
      </dgm:t>
    </dgm:pt>
    <dgm:pt modelId="{E6FFECE7-6631-4E8D-9F08-00965B55FD0C}" type="pres">
      <dgm:prSet presAssocID="{69E8CAA6-5D0B-43D2-9A03-65CD3578F994}" presName="spacer" presStyleCnt="0"/>
      <dgm:spPr/>
    </dgm:pt>
    <dgm:pt modelId="{94277843-7A12-4402-B04D-9968A245CBB9}" type="pres">
      <dgm:prSet presAssocID="{C4B62BC2-CA66-4303-8F02-935905824B66}" presName="parentText" presStyleLbl="node1" presStyleIdx="2" presStyleCnt="3" custScaleY="55141" custLinFactNeighborX="126" custLinFactNeighborY="17201">
        <dgm:presLayoutVars>
          <dgm:chMax val="0"/>
          <dgm:bulletEnabled val="1"/>
        </dgm:presLayoutVars>
      </dgm:prSet>
      <dgm:spPr/>
      <dgm:t>
        <a:bodyPr/>
        <a:lstStyle/>
        <a:p>
          <a:endParaRPr lang="fr-CA"/>
        </a:p>
      </dgm:t>
    </dgm:pt>
  </dgm:ptLst>
  <dgm:cxnLst>
    <dgm:cxn modelId="{1600A00C-6332-44F3-A98B-BAD697DAAECE}" srcId="{8FA2A3A9-E569-46B6-9598-396E02B238FD}" destId="{775D47C3-BAA6-469F-913A-45560FAA6B7E}" srcOrd="1" destOrd="0" parTransId="{C3E60342-DE21-49BA-90B3-F40D4141F071}" sibTransId="{69E8CAA6-5D0B-43D2-9A03-65CD3578F994}"/>
    <dgm:cxn modelId="{C2FA37D4-F232-4BFD-BA8F-CD419EA2A70D}" srcId="{8FA2A3A9-E569-46B6-9598-396E02B238FD}" destId="{0FC52EEA-3F75-4DED-9EBE-708507F8ED08}" srcOrd="0" destOrd="0" parTransId="{087BC219-EFAA-4359-AAA8-A5B1F1BF53D2}" sibTransId="{EDA377E4-C4A6-42A3-AC6B-18413814E195}"/>
    <dgm:cxn modelId="{02687049-797C-4361-BAC8-AB0296AA1C9C}" type="presOf" srcId="{8FA2A3A9-E569-46B6-9598-396E02B238FD}" destId="{4F35DF47-76A5-47A5-BF65-EB8F6EF0D885}" srcOrd="0" destOrd="0" presId="urn:microsoft.com/office/officeart/2005/8/layout/vList2"/>
    <dgm:cxn modelId="{D0F448AA-5B4E-45C8-9190-2CED5BEE6198}" srcId="{8FA2A3A9-E569-46B6-9598-396E02B238FD}" destId="{C4B62BC2-CA66-4303-8F02-935905824B66}" srcOrd="2" destOrd="0" parTransId="{CEE9F6B0-1D61-457B-A1CE-D0DD73558AEE}" sibTransId="{6F35A278-7486-4C44-8546-F359AD4C27E1}"/>
    <dgm:cxn modelId="{B7B9593A-F5E8-45B6-96DC-62F388BA2FCE}" type="presOf" srcId="{775D47C3-BAA6-469F-913A-45560FAA6B7E}" destId="{42D0B8F3-45C3-4888-B4DA-B4CACAFC959E}" srcOrd="0" destOrd="0" presId="urn:microsoft.com/office/officeart/2005/8/layout/vList2"/>
    <dgm:cxn modelId="{E5A7A354-1F93-46E9-A60D-1E9A9A5D55D5}" type="presOf" srcId="{C4B62BC2-CA66-4303-8F02-935905824B66}" destId="{94277843-7A12-4402-B04D-9968A245CBB9}" srcOrd="0" destOrd="0" presId="urn:microsoft.com/office/officeart/2005/8/layout/vList2"/>
    <dgm:cxn modelId="{AEE836B0-623D-4F9E-A6F8-F76A277BB1DA}" type="presOf" srcId="{0FC52EEA-3F75-4DED-9EBE-708507F8ED08}" destId="{AE4C8230-FE26-483E-BCD5-F6ACEE5154FA}" srcOrd="0" destOrd="0" presId="urn:microsoft.com/office/officeart/2005/8/layout/vList2"/>
    <dgm:cxn modelId="{0C11CA88-2F08-4D69-9028-3DE522168B52}" type="presParOf" srcId="{4F35DF47-76A5-47A5-BF65-EB8F6EF0D885}" destId="{AE4C8230-FE26-483E-BCD5-F6ACEE5154FA}" srcOrd="0" destOrd="0" presId="urn:microsoft.com/office/officeart/2005/8/layout/vList2"/>
    <dgm:cxn modelId="{49F000E2-6272-44E8-AE1C-1C3F4FF82380}" type="presParOf" srcId="{4F35DF47-76A5-47A5-BF65-EB8F6EF0D885}" destId="{4D0CACA7-BF2C-4A0A-BE16-C599E851246C}" srcOrd="1" destOrd="0" presId="urn:microsoft.com/office/officeart/2005/8/layout/vList2"/>
    <dgm:cxn modelId="{5B79EDA4-6192-4248-B365-4F026449AF29}" type="presParOf" srcId="{4F35DF47-76A5-47A5-BF65-EB8F6EF0D885}" destId="{42D0B8F3-45C3-4888-B4DA-B4CACAFC959E}" srcOrd="2" destOrd="0" presId="urn:microsoft.com/office/officeart/2005/8/layout/vList2"/>
    <dgm:cxn modelId="{E9D6EE8A-D6B6-4B4E-9B32-E7C54387F82A}" type="presParOf" srcId="{4F35DF47-76A5-47A5-BF65-EB8F6EF0D885}" destId="{E6FFECE7-6631-4E8D-9F08-00965B55FD0C}" srcOrd="3" destOrd="0" presId="urn:microsoft.com/office/officeart/2005/8/layout/vList2"/>
    <dgm:cxn modelId="{CAA216E2-8C29-46B8-83D7-A26EA62BAADA}" type="presParOf" srcId="{4F35DF47-76A5-47A5-BF65-EB8F6EF0D885}" destId="{94277843-7A12-4402-B04D-9968A245CBB9}"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8C616-ACA4-4DBA-90A8-C2361E46512C}">
      <dsp:nvSpPr>
        <dsp:cNvPr id="0" name=""/>
        <dsp:cNvSpPr/>
      </dsp:nvSpPr>
      <dsp:spPr>
        <a:xfrm rot="5400000">
          <a:off x="-244306" y="246401"/>
          <a:ext cx="1628706" cy="1140094"/>
        </a:xfrm>
        <a:prstGeom prst="chevron">
          <a:avLst/>
        </a:prstGeom>
        <a:solidFill>
          <a:schemeClr val="tx2">
            <a:lumMod val="40000"/>
            <a:lumOff val="6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CA" sz="2800" kern="1200" dirty="0" smtClean="0"/>
            <a:t>Aperçu</a:t>
          </a:r>
          <a:endParaRPr lang="fr-CA" sz="2800" kern="1200" dirty="0"/>
        </a:p>
      </dsp:txBody>
      <dsp:txXfrm rot="-5400000">
        <a:off x="0" y="572142"/>
        <a:ext cx="1140094" cy="488612"/>
      </dsp:txXfrm>
    </dsp:sp>
    <dsp:sp modelId="{D8D1844E-CD4B-4F69-A5D9-7F107FFEB79D}">
      <dsp:nvSpPr>
        <dsp:cNvPr id="0" name=""/>
        <dsp:cNvSpPr/>
      </dsp:nvSpPr>
      <dsp:spPr>
        <a:xfrm rot="5400000">
          <a:off x="4155517" y="-3013327"/>
          <a:ext cx="1058659" cy="7089505"/>
        </a:xfrm>
        <a:prstGeom prst="round2SameRect">
          <a:avLst/>
        </a:prstGeom>
        <a:solidFill>
          <a:schemeClr val="lt1">
            <a:alpha val="90000"/>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6213" lvl="1" indent="-176213" algn="l" defTabSz="889000">
            <a:lnSpc>
              <a:spcPct val="90000"/>
            </a:lnSpc>
            <a:spcBef>
              <a:spcPct val="0"/>
            </a:spcBef>
            <a:spcAft>
              <a:spcPct val="15000"/>
            </a:spcAft>
            <a:buChar char="••"/>
          </a:pPr>
          <a:r>
            <a:rPr lang="fr-CA" sz="2000" kern="1200" spc="-20" baseline="0" dirty="0" smtClean="0">
              <a:latin typeface="+mn-lt"/>
            </a:rPr>
            <a:t>Enregistrement d’un élève en difficulté avant et après le projet.</a:t>
          </a:r>
          <a:endParaRPr lang="fr-CA" sz="2000" kern="1200" spc="-20" baseline="0" dirty="0">
            <a:latin typeface="+mn-lt"/>
          </a:endParaRPr>
        </a:p>
      </dsp:txBody>
      <dsp:txXfrm rot="-5400000">
        <a:off x="1140095" y="53774"/>
        <a:ext cx="7037826" cy="955301"/>
      </dsp:txXfrm>
    </dsp:sp>
    <dsp:sp modelId="{6ACE46BF-B5FA-4762-B72F-3FB8F51ECF1D}">
      <dsp:nvSpPr>
        <dsp:cNvPr id="0" name=""/>
        <dsp:cNvSpPr/>
      </dsp:nvSpPr>
      <dsp:spPr>
        <a:xfrm rot="5400000">
          <a:off x="-244306" y="1581111"/>
          <a:ext cx="1628706" cy="1140094"/>
        </a:xfrm>
        <a:prstGeom prst="chevron">
          <a:avLst/>
        </a:prstGeom>
        <a:solidFill>
          <a:schemeClr val="tx2">
            <a:lumMod val="40000"/>
            <a:lumOff val="6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CA" sz="2800" kern="1200" dirty="0" smtClean="0"/>
            <a:t>Aperçu</a:t>
          </a:r>
          <a:endParaRPr lang="fr-CA" sz="2800" kern="1200" dirty="0"/>
        </a:p>
      </dsp:txBody>
      <dsp:txXfrm rot="-5400000">
        <a:off x="0" y="1906852"/>
        <a:ext cx="1140094" cy="488612"/>
      </dsp:txXfrm>
    </dsp:sp>
    <dsp:sp modelId="{5D9D7649-443F-4CA3-BB7D-0DE98B9FBB56}">
      <dsp:nvSpPr>
        <dsp:cNvPr id="0" name=""/>
        <dsp:cNvSpPr/>
      </dsp:nvSpPr>
      <dsp:spPr>
        <a:xfrm rot="5400000">
          <a:off x="4155517" y="-1678617"/>
          <a:ext cx="1058659" cy="7089505"/>
        </a:xfrm>
        <a:prstGeom prst="round2SameRect">
          <a:avLst/>
        </a:prstGeom>
        <a:solidFill>
          <a:schemeClr val="lt1">
            <a:alpha val="90000"/>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CA" sz="2000" kern="1200" spc="-10" dirty="0" smtClean="0">
              <a:latin typeface="+mn-lt"/>
            </a:rPr>
            <a:t>Tutoriel</a:t>
          </a:r>
          <a:r>
            <a:rPr lang="fr-CA" sz="2000" kern="1200" spc="-10" baseline="0" dirty="0" smtClean="0">
              <a:latin typeface="+mn-lt"/>
            </a:rPr>
            <a:t> réalisé par les enfants en difficulté lors du projet en lecture.</a:t>
          </a:r>
          <a:endParaRPr lang="fr-CA" sz="2000" kern="1200" spc="-10" baseline="0" dirty="0">
            <a:latin typeface="+mn-lt"/>
          </a:endParaRPr>
        </a:p>
      </dsp:txBody>
      <dsp:txXfrm rot="-5400000">
        <a:off x="1140095" y="1388484"/>
        <a:ext cx="7037826" cy="955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9FA16-C8A1-4939-B311-47E590073DDC}">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11080-93A1-468C-86AF-2D076591DB61}">
      <dsp:nvSpPr>
        <dsp:cNvPr id="0" name=""/>
        <dsp:cNvSpPr/>
      </dsp:nvSpPr>
      <dsp:spPr>
        <a:xfrm>
          <a:off x="0" y="0"/>
          <a:ext cx="2003294" cy="3870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endParaRPr lang="fr-CA" sz="3200" kern="1200" dirty="0" smtClean="0"/>
        </a:p>
        <a:p>
          <a:pPr lvl="0" algn="ctr" defTabSz="1422400">
            <a:lnSpc>
              <a:spcPct val="90000"/>
            </a:lnSpc>
            <a:spcBef>
              <a:spcPct val="0"/>
            </a:spcBef>
            <a:spcAft>
              <a:spcPct val="35000"/>
            </a:spcAft>
          </a:pPr>
          <a:r>
            <a:rPr lang="fr-CA" sz="3200" kern="1200" dirty="0" smtClean="0"/>
            <a:t>Arrivée d’une cohorte plus faible</a:t>
          </a:r>
          <a:endParaRPr lang="fr-CA" sz="3300" kern="1200" dirty="0"/>
        </a:p>
      </dsp:txBody>
      <dsp:txXfrm>
        <a:off x="0" y="0"/>
        <a:ext cx="2003294" cy="3870101"/>
      </dsp:txXfrm>
    </dsp:sp>
    <dsp:sp modelId="{3329E7DB-8A02-4B67-A832-3331692D989C}">
      <dsp:nvSpPr>
        <dsp:cNvPr id="0" name=""/>
        <dsp:cNvSpPr/>
      </dsp:nvSpPr>
      <dsp:spPr>
        <a:xfrm>
          <a:off x="2119987" y="45494"/>
          <a:ext cx="6106941" cy="90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CA" sz="2400" kern="1200" dirty="0" smtClean="0"/>
            <a:t>Pourcentage important d’échecs en lecture en première année.</a:t>
          </a:r>
          <a:endParaRPr lang="fr-CA" sz="2400" kern="1200" dirty="0"/>
        </a:p>
      </dsp:txBody>
      <dsp:txXfrm>
        <a:off x="2119987" y="45494"/>
        <a:ext cx="6106941" cy="909889"/>
      </dsp:txXfrm>
    </dsp:sp>
    <dsp:sp modelId="{C1577318-400B-403B-9B2C-A2523BC76222}">
      <dsp:nvSpPr>
        <dsp:cNvPr id="0" name=""/>
        <dsp:cNvSpPr/>
      </dsp:nvSpPr>
      <dsp:spPr>
        <a:xfrm>
          <a:off x="2003294" y="955383"/>
          <a:ext cx="62236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C398EE-E234-4443-A94C-45C5BF89F08D}">
      <dsp:nvSpPr>
        <dsp:cNvPr id="0" name=""/>
        <dsp:cNvSpPr/>
      </dsp:nvSpPr>
      <dsp:spPr>
        <a:xfrm>
          <a:off x="2119987" y="1000878"/>
          <a:ext cx="6106941" cy="90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CA" sz="2400" kern="1200" dirty="0" smtClean="0"/>
            <a:t>Difficulté en conscience phonologique et en décodage.</a:t>
          </a:r>
          <a:endParaRPr lang="fr-CA" sz="2400" kern="1200" dirty="0"/>
        </a:p>
      </dsp:txBody>
      <dsp:txXfrm>
        <a:off x="2119987" y="1000878"/>
        <a:ext cx="6106941" cy="909889"/>
      </dsp:txXfrm>
    </dsp:sp>
    <dsp:sp modelId="{39A85746-6B06-4D16-8D21-4D27AB60F64B}">
      <dsp:nvSpPr>
        <dsp:cNvPr id="0" name=""/>
        <dsp:cNvSpPr/>
      </dsp:nvSpPr>
      <dsp:spPr>
        <a:xfrm>
          <a:off x="2003294" y="1910767"/>
          <a:ext cx="62236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CB8963-E49F-4533-BED8-32ECB1CD0035}">
      <dsp:nvSpPr>
        <dsp:cNvPr id="0" name=""/>
        <dsp:cNvSpPr/>
      </dsp:nvSpPr>
      <dsp:spPr>
        <a:xfrm>
          <a:off x="2119987" y="1956262"/>
          <a:ext cx="6106941" cy="90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CA" sz="2400" kern="1200" dirty="0" smtClean="0"/>
            <a:t>Faible intérêt et faible motivation pour la lecture.</a:t>
          </a:r>
          <a:endParaRPr lang="fr-CA" sz="2400" kern="1200" dirty="0"/>
        </a:p>
      </dsp:txBody>
      <dsp:txXfrm>
        <a:off x="2119987" y="1956262"/>
        <a:ext cx="6106941" cy="909889"/>
      </dsp:txXfrm>
    </dsp:sp>
    <dsp:sp modelId="{363061FB-4582-46B5-86D9-3597CD89A5B4}">
      <dsp:nvSpPr>
        <dsp:cNvPr id="0" name=""/>
        <dsp:cNvSpPr/>
      </dsp:nvSpPr>
      <dsp:spPr>
        <a:xfrm>
          <a:off x="2003294" y="2866151"/>
          <a:ext cx="62236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21A3B-B6E5-4569-834B-94652C7CBFD9}">
      <dsp:nvSpPr>
        <dsp:cNvPr id="0" name=""/>
        <dsp:cNvSpPr/>
      </dsp:nvSpPr>
      <dsp:spPr>
        <a:xfrm>
          <a:off x="2119987" y="2911646"/>
          <a:ext cx="6106941" cy="90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CA" sz="2400" kern="1200" dirty="0" smtClean="0"/>
            <a:t>Ressources limitées orthopédagogie : efficacité nécessaire.</a:t>
          </a:r>
          <a:endParaRPr lang="fr-CA" sz="2400" kern="1200" dirty="0"/>
        </a:p>
      </dsp:txBody>
      <dsp:txXfrm>
        <a:off x="2119987" y="2911646"/>
        <a:ext cx="6106941" cy="909889"/>
      </dsp:txXfrm>
    </dsp:sp>
    <dsp:sp modelId="{478C39F9-EE2F-4DE6-9045-32CCB5413D99}">
      <dsp:nvSpPr>
        <dsp:cNvPr id="0" name=""/>
        <dsp:cNvSpPr/>
      </dsp:nvSpPr>
      <dsp:spPr>
        <a:xfrm>
          <a:off x="2005964" y="2861989"/>
          <a:ext cx="62236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C8230-FE26-483E-BCD5-F6ACEE5154FA}">
      <dsp:nvSpPr>
        <dsp:cNvPr id="0" name=""/>
        <dsp:cNvSpPr/>
      </dsp:nvSpPr>
      <dsp:spPr>
        <a:xfrm>
          <a:off x="0" y="1741"/>
          <a:ext cx="8229600" cy="2162821"/>
        </a:xfrm>
        <a:prstGeom prst="roundRect">
          <a:avLst/>
        </a:prstGeom>
        <a:solidFill>
          <a:schemeClr val="bg1"/>
        </a:solidFill>
        <a:ln w="25400" cap="flat" cmpd="sng" algn="ctr">
          <a:solidFill>
            <a:schemeClr val="tx2">
              <a:lumMod val="40000"/>
              <a:lumOff val="6000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268288" lvl="0" indent="-268288" algn="l" defTabSz="1200150">
            <a:lnSpc>
              <a:spcPct val="90000"/>
            </a:lnSpc>
            <a:spcBef>
              <a:spcPct val="0"/>
            </a:spcBef>
            <a:spcAft>
              <a:spcPct val="35000"/>
            </a:spcAft>
          </a:pPr>
          <a:r>
            <a:rPr lang="fr-CA" sz="2700" kern="1200" dirty="0" smtClean="0">
              <a:solidFill>
                <a:schemeClr val="tx1"/>
              </a:solidFill>
            </a:rPr>
            <a:t>« </a:t>
          </a:r>
          <a:r>
            <a:rPr lang="fr-CA" sz="2400" kern="1200" dirty="0" smtClean="0">
              <a:solidFill>
                <a:schemeClr val="tx1"/>
              </a:solidFill>
              <a:latin typeface="+mn-lt"/>
            </a:rPr>
            <a:t>L’apprentissage de la langue d’enseignement est un indicateur de réussite scolaire et la compréhension de l’écrit apparaît être le fondement de l’apprentissage dans toutes les disciplines. »</a:t>
          </a:r>
          <a:endParaRPr lang="fr-CA" sz="2400" kern="1200" dirty="0">
            <a:solidFill>
              <a:schemeClr val="tx1"/>
            </a:solidFill>
            <a:latin typeface="+mn-lt"/>
          </a:endParaRPr>
        </a:p>
      </dsp:txBody>
      <dsp:txXfrm>
        <a:off x="105580" y="107321"/>
        <a:ext cx="8018440" cy="1951661"/>
      </dsp:txXfrm>
    </dsp:sp>
    <dsp:sp modelId="{42D0B8F3-45C3-4888-B4DA-B4CACAFC959E}">
      <dsp:nvSpPr>
        <dsp:cNvPr id="0" name=""/>
        <dsp:cNvSpPr/>
      </dsp:nvSpPr>
      <dsp:spPr>
        <a:xfrm>
          <a:off x="0" y="2170443"/>
          <a:ext cx="8229600" cy="1317232"/>
        </a:xfrm>
        <a:prstGeom prst="roundRect">
          <a:avLst/>
        </a:prstGeom>
        <a:solidFill>
          <a:schemeClr val="bg1"/>
        </a:solidFill>
        <a:ln w="25400" cap="flat" cmpd="sng" algn="ctr">
          <a:solidFill>
            <a:schemeClr val="tx2">
              <a:lumMod val="40000"/>
              <a:lumOff val="6000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68288" lvl="0" indent="-268288" algn="l" defTabSz="1155700">
            <a:lnSpc>
              <a:spcPct val="90000"/>
            </a:lnSpc>
            <a:spcBef>
              <a:spcPct val="0"/>
            </a:spcBef>
            <a:spcAft>
              <a:spcPct val="35000"/>
            </a:spcAft>
          </a:pPr>
          <a:r>
            <a:rPr lang="fr-CA" sz="2600" kern="1200" dirty="0" smtClean="0">
              <a:solidFill>
                <a:schemeClr val="tx1"/>
              </a:solidFill>
            </a:rPr>
            <a:t>« </a:t>
          </a:r>
          <a:r>
            <a:rPr lang="fr-CA" sz="2400" kern="1200" dirty="0" smtClean="0">
              <a:solidFill>
                <a:schemeClr val="tx1"/>
              </a:solidFill>
            </a:rPr>
            <a:t>[…] l’échec en lecture est un facteur fortement associé à l’abandon scolaire. »</a:t>
          </a:r>
          <a:endParaRPr lang="fr-CA" sz="2400" kern="1200" dirty="0">
            <a:solidFill>
              <a:schemeClr val="tx1"/>
            </a:solidFill>
          </a:endParaRPr>
        </a:p>
      </dsp:txBody>
      <dsp:txXfrm>
        <a:off x="64302" y="2234745"/>
        <a:ext cx="8100996" cy="1188628"/>
      </dsp:txXfrm>
    </dsp:sp>
    <dsp:sp modelId="{94277843-7A12-4402-B04D-9968A245CBB9}">
      <dsp:nvSpPr>
        <dsp:cNvPr id="0" name=""/>
        <dsp:cNvSpPr/>
      </dsp:nvSpPr>
      <dsp:spPr>
        <a:xfrm>
          <a:off x="0" y="3494569"/>
          <a:ext cx="8229600" cy="894138"/>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A" sz="1800" kern="1200" dirty="0" smtClean="0">
              <a:solidFill>
                <a:schemeClr val="tx1"/>
              </a:solidFill>
            </a:rPr>
            <a:t>Document apprendre à lire, Action concertée pour le soutien à la recherche en lecture, 2005.</a:t>
          </a:r>
          <a:endParaRPr lang="fr-CA" sz="2900" kern="1200" dirty="0">
            <a:solidFill>
              <a:schemeClr val="tx1"/>
            </a:solidFill>
          </a:endParaRPr>
        </a:p>
      </dsp:txBody>
      <dsp:txXfrm>
        <a:off x="43648" y="3538217"/>
        <a:ext cx="8142304" cy="8068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8305297-1DAE-4370-A328-525ABDF7E857}" type="datetimeFigureOut">
              <a:rPr lang="fr-CA" smtClean="0"/>
              <a:t>2017-04-03</a:t>
            </a:fld>
            <a:endParaRPr lang="fr-CA"/>
          </a:p>
        </p:txBody>
      </p:sp>
      <p:sp>
        <p:nvSpPr>
          <p:cNvPr id="4" name="Espace réservé du pied de page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623E82-C26F-4386-96BD-3B80450A440A}" type="slidenum">
              <a:rPr lang="fr-CA" smtClean="0"/>
              <a:t>‹N°›</a:t>
            </a:fld>
            <a:endParaRPr lang="fr-CA"/>
          </a:p>
        </p:txBody>
      </p:sp>
    </p:spTree>
    <p:extLst>
      <p:ext uri="{BB962C8B-B14F-4D97-AF65-F5344CB8AC3E}">
        <p14:creationId xmlns:p14="http://schemas.microsoft.com/office/powerpoint/2010/main" val="29312419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C29A309-5C02-4111-8D78-92A3BC12A220}" type="datetimeFigureOut">
              <a:rPr lang="fr-CA" smtClean="0"/>
              <a:t>2017-04-03</a:t>
            </a:fld>
            <a:endParaRPr lang="fr-CA"/>
          </a:p>
        </p:txBody>
      </p:sp>
      <p:sp>
        <p:nvSpPr>
          <p:cNvPr id="4" name="Espace réservé de l'image des diapositives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fr-CA"/>
          </a:p>
        </p:txBody>
      </p:sp>
      <p:sp>
        <p:nvSpPr>
          <p:cNvPr id="5" name="Espace réservé des commentaires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C13A59F-D36E-4C09-AE6A-D1BDB782946A}" type="slidenum">
              <a:rPr lang="fr-CA" smtClean="0"/>
              <a:t>‹N°›</a:t>
            </a:fld>
            <a:endParaRPr lang="fr-CA"/>
          </a:p>
        </p:txBody>
      </p:sp>
    </p:spTree>
    <p:extLst>
      <p:ext uri="{BB962C8B-B14F-4D97-AF65-F5344CB8AC3E}">
        <p14:creationId xmlns:p14="http://schemas.microsoft.com/office/powerpoint/2010/main" val="1186497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1</a:t>
            </a:fld>
            <a:endParaRPr lang="fr-CA"/>
          </a:p>
        </p:txBody>
      </p:sp>
    </p:spTree>
    <p:extLst>
      <p:ext uri="{BB962C8B-B14F-4D97-AF65-F5344CB8AC3E}">
        <p14:creationId xmlns:p14="http://schemas.microsoft.com/office/powerpoint/2010/main" val="1584291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10</a:t>
            </a:fld>
            <a:endParaRPr lang="fr-CA"/>
          </a:p>
        </p:txBody>
      </p:sp>
    </p:spTree>
    <p:extLst>
      <p:ext uri="{BB962C8B-B14F-4D97-AF65-F5344CB8AC3E}">
        <p14:creationId xmlns:p14="http://schemas.microsoft.com/office/powerpoint/2010/main" val="3865848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CA" dirty="0" smtClean="0"/>
              <a:t>Classe= lieu d’apprentissage plus que d’évaluation, perception des probabilité</a:t>
            </a:r>
            <a:r>
              <a:rPr lang="fr-CA" baseline="0" dirty="0" smtClean="0"/>
              <a:t> de réussite, déterminer des buts proximaux avec l’élève qui sont accessibles dans un court laps de temps pour lui donner une perception accrue de son efficacité, l’élève doit connaître clairement les objectifs spécifiques, l’élève doit pouvoir observer de lui-même sa réussite.</a:t>
            </a:r>
          </a:p>
          <a:p>
            <a:pPr marL="0" indent="0">
              <a:buNone/>
            </a:pPr>
            <a:r>
              <a:rPr lang="fr-CA" baseline="0" dirty="0" smtClean="0"/>
              <a:t>6. Activités qui ont une utilité, qui présente un défi réaliste pour qu’ils soient capables d’aller jusqu’au bout, lire sans exiger en retour une tâche de lecture, permettre aux élèves de lire à leur propre rythme.</a:t>
            </a:r>
            <a:endParaRPr lang="fr-CA" dirty="0"/>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11</a:t>
            </a:fld>
            <a:endParaRPr lang="fr-CA"/>
          </a:p>
        </p:txBody>
      </p:sp>
    </p:spTree>
    <p:extLst>
      <p:ext uri="{BB962C8B-B14F-4D97-AF65-F5344CB8AC3E}">
        <p14:creationId xmlns:p14="http://schemas.microsoft.com/office/powerpoint/2010/main" val="180134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12</a:t>
            </a:fld>
            <a:endParaRPr lang="fr-CA"/>
          </a:p>
        </p:txBody>
      </p:sp>
    </p:spTree>
    <p:extLst>
      <p:ext uri="{BB962C8B-B14F-4D97-AF65-F5344CB8AC3E}">
        <p14:creationId xmlns:p14="http://schemas.microsoft.com/office/powerpoint/2010/main" val="93616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13</a:t>
            </a:fld>
            <a:endParaRPr lang="fr-CA"/>
          </a:p>
        </p:txBody>
      </p:sp>
    </p:spTree>
    <p:extLst>
      <p:ext uri="{BB962C8B-B14F-4D97-AF65-F5344CB8AC3E}">
        <p14:creationId xmlns:p14="http://schemas.microsoft.com/office/powerpoint/2010/main" val="4204486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14</a:t>
            </a:fld>
            <a:endParaRPr lang="fr-CA"/>
          </a:p>
        </p:txBody>
      </p:sp>
    </p:spTree>
    <p:extLst>
      <p:ext uri="{BB962C8B-B14F-4D97-AF65-F5344CB8AC3E}">
        <p14:creationId xmlns:p14="http://schemas.microsoft.com/office/powerpoint/2010/main" val="494851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15</a:t>
            </a:fld>
            <a:endParaRPr lang="fr-CA"/>
          </a:p>
        </p:txBody>
      </p:sp>
    </p:spTree>
    <p:extLst>
      <p:ext uri="{BB962C8B-B14F-4D97-AF65-F5344CB8AC3E}">
        <p14:creationId xmlns:p14="http://schemas.microsoft.com/office/powerpoint/2010/main" val="2172620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16</a:t>
            </a:fld>
            <a:endParaRPr lang="fr-CA"/>
          </a:p>
        </p:txBody>
      </p:sp>
    </p:spTree>
    <p:extLst>
      <p:ext uri="{BB962C8B-B14F-4D97-AF65-F5344CB8AC3E}">
        <p14:creationId xmlns:p14="http://schemas.microsoft.com/office/powerpoint/2010/main" val="2692872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4916">
              <a:defRPr/>
            </a:pPr>
            <a:r>
              <a:rPr lang="fr-CA" dirty="0" smtClean="0"/>
              <a:t>Amener classement continuum en lecture et outils de l’Ontario pour classement des livres avec références.</a:t>
            </a:r>
          </a:p>
          <a:p>
            <a:endParaRPr lang="fr-CA" dirty="0"/>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17</a:t>
            </a:fld>
            <a:endParaRPr lang="fr-CA"/>
          </a:p>
        </p:txBody>
      </p:sp>
    </p:spTree>
    <p:extLst>
      <p:ext uri="{BB962C8B-B14F-4D97-AF65-F5344CB8AC3E}">
        <p14:creationId xmlns:p14="http://schemas.microsoft.com/office/powerpoint/2010/main" val="2636125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18</a:t>
            </a:fld>
            <a:endParaRPr lang="fr-CA"/>
          </a:p>
        </p:txBody>
      </p:sp>
    </p:spTree>
    <p:extLst>
      <p:ext uri="{BB962C8B-B14F-4D97-AF65-F5344CB8AC3E}">
        <p14:creationId xmlns:p14="http://schemas.microsoft.com/office/powerpoint/2010/main" val="365409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Présentation de la grille réalisée et montrer une grille annotée.</a:t>
            </a:r>
            <a:endParaRPr lang="fr-CA" dirty="0"/>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19</a:t>
            </a:fld>
            <a:endParaRPr lang="fr-CA"/>
          </a:p>
        </p:txBody>
      </p:sp>
    </p:spTree>
    <p:extLst>
      <p:ext uri="{BB962C8B-B14F-4D97-AF65-F5344CB8AC3E}">
        <p14:creationId xmlns:p14="http://schemas.microsoft.com/office/powerpoint/2010/main" val="187466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2</a:t>
            </a:fld>
            <a:endParaRPr lang="fr-CA"/>
          </a:p>
        </p:txBody>
      </p:sp>
    </p:spTree>
    <p:extLst>
      <p:ext uri="{BB962C8B-B14F-4D97-AF65-F5344CB8AC3E}">
        <p14:creationId xmlns:p14="http://schemas.microsoft.com/office/powerpoint/2010/main" val="2888555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20</a:t>
            </a:fld>
            <a:endParaRPr lang="fr-CA"/>
          </a:p>
        </p:txBody>
      </p:sp>
    </p:spTree>
    <p:extLst>
      <p:ext uri="{BB962C8B-B14F-4D97-AF65-F5344CB8AC3E}">
        <p14:creationId xmlns:p14="http://schemas.microsoft.com/office/powerpoint/2010/main" val="871596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21</a:t>
            </a:fld>
            <a:endParaRPr lang="fr-CA"/>
          </a:p>
        </p:txBody>
      </p:sp>
    </p:spTree>
    <p:extLst>
      <p:ext uri="{BB962C8B-B14F-4D97-AF65-F5344CB8AC3E}">
        <p14:creationId xmlns:p14="http://schemas.microsoft.com/office/powerpoint/2010/main" val="3771673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22</a:t>
            </a:fld>
            <a:endParaRPr lang="fr-CA"/>
          </a:p>
        </p:txBody>
      </p:sp>
    </p:spTree>
    <p:extLst>
      <p:ext uri="{BB962C8B-B14F-4D97-AF65-F5344CB8AC3E}">
        <p14:creationId xmlns:p14="http://schemas.microsoft.com/office/powerpoint/2010/main" val="2241985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23</a:t>
            </a:fld>
            <a:endParaRPr lang="fr-CA"/>
          </a:p>
        </p:txBody>
      </p:sp>
    </p:spTree>
    <p:extLst>
      <p:ext uri="{BB962C8B-B14F-4D97-AF65-F5344CB8AC3E}">
        <p14:creationId xmlns:p14="http://schemas.microsoft.com/office/powerpoint/2010/main" val="4131701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Lors de la lecture libre</a:t>
            </a:r>
            <a:r>
              <a:rPr lang="fr-CA" baseline="0" dirty="0" smtClean="0"/>
              <a:t>, les élèves peuvent choisir d’autres livres que des livres à leur pointure.</a:t>
            </a:r>
            <a:endParaRPr lang="fr-CA" dirty="0"/>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24</a:t>
            </a:fld>
            <a:endParaRPr lang="fr-CA"/>
          </a:p>
        </p:txBody>
      </p:sp>
    </p:spTree>
    <p:extLst>
      <p:ext uri="{BB962C8B-B14F-4D97-AF65-F5344CB8AC3E}">
        <p14:creationId xmlns:p14="http://schemas.microsoft.com/office/powerpoint/2010/main" val="2587955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25</a:t>
            </a:fld>
            <a:endParaRPr lang="fr-CA"/>
          </a:p>
        </p:txBody>
      </p:sp>
    </p:spTree>
    <p:extLst>
      <p:ext uri="{BB962C8B-B14F-4D97-AF65-F5344CB8AC3E}">
        <p14:creationId xmlns:p14="http://schemas.microsoft.com/office/powerpoint/2010/main" val="2700885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4916">
              <a:defRPr/>
            </a:pPr>
            <a:r>
              <a:rPr lang="fr-CA" dirty="0" smtClean="0"/>
              <a:t>Nous</a:t>
            </a:r>
            <a:r>
              <a:rPr lang="fr-CA" baseline="0" dirty="0" smtClean="0"/>
              <a:t> l’avons choisi p</a:t>
            </a:r>
            <a:r>
              <a:rPr lang="fr-CA" dirty="0" smtClean="0"/>
              <a:t>arce</a:t>
            </a:r>
            <a:r>
              <a:rPr lang="fr-CA" baseline="0" dirty="0" smtClean="0"/>
              <a:t> qu’on peut l’e</a:t>
            </a:r>
            <a:r>
              <a:rPr lang="fr-CA" dirty="0" smtClean="0"/>
              <a:t>nvoyer dans </a:t>
            </a:r>
            <a:r>
              <a:rPr lang="fr-CA" dirty="0" err="1" smtClean="0"/>
              <a:t>Onedrive</a:t>
            </a:r>
            <a:r>
              <a:rPr lang="fr-CA" dirty="0" smtClean="0"/>
              <a:t>, sur </a:t>
            </a:r>
            <a:r>
              <a:rPr lang="fr-CA" dirty="0" err="1" smtClean="0"/>
              <a:t>Dropbox</a:t>
            </a:r>
            <a:r>
              <a:rPr lang="fr-CA" dirty="0" smtClean="0"/>
              <a:t> et qu’il y a un lien direct pour l’enregistrer dans </a:t>
            </a:r>
            <a:r>
              <a:rPr lang="fr-CA" dirty="0" err="1" smtClean="0"/>
              <a:t>Seesaw</a:t>
            </a:r>
            <a:r>
              <a:rPr lang="fr-CA" dirty="0" smtClean="0"/>
              <a:t>.</a:t>
            </a:r>
          </a:p>
          <a:p>
            <a:pPr marL="0" lvl="1" defTabSz="924916">
              <a:defRPr/>
            </a:pPr>
            <a:endParaRPr lang="fr-CA" dirty="0" smtClean="0"/>
          </a:p>
          <a:p>
            <a:pPr defTabSz="924916">
              <a:defRPr/>
            </a:pP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26</a:t>
            </a:fld>
            <a:endParaRPr lang="fr-CA"/>
          </a:p>
        </p:txBody>
      </p:sp>
    </p:spTree>
    <p:extLst>
      <p:ext uri="{BB962C8B-B14F-4D97-AF65-F5344CB8AC3E}">
        <p14:creationId xmlns:p14="http://schemas.microsoft.com/office/powerpoint/2010/main" val="1259566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27</a:t>
            </a:fld>
            <a:endParaRPr lang="fr-CA"/>
          </a:p>
        </p:txBody>
      </p:sp>
    </p:spTree>
    <p:extLst>
      <p:ext uri="{BB962C8B-B14F-4D97-AF65-F5344CB8AC3E}">
        <p14:creationId xmlns:p14="http://schemas.microsoft.com/office/powerpoint/2010/main" val="4210491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28</a:t>
            </a:fld>
            <a:endParaRPr lang="fr-CA"/>
          </a:p>
        </p:txBody>
      </p:sp>
    </p:spTree>
    <p:extLst>
      <p:ext uri="{BB962C8B-B14F-4D97-AF65-F5344CB8AC3E}">
        <p14:creationId xmlns:p14="http://schemas.microsoft.com/office/powerpoint/2010/main" val="4140166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29</a:t>
            </a:fld>
            <a:endParaRPr lang="fr-CA"/>
          </a:p>
        </p:txBody>
      </p:sp>
    </p:spTree>
    <p:extLst>
      <p:ext uri="{BB962C8B-B14F-4D97-AF65-F5344CB8AC3E}">
        <p14:creationId xmlns:p14="http://schemas.microsoft.com/office/powerpoint/2010/main" val="309376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3</a:t>
            </a:fld>
            <a:endParaRPr lang="fr-CA"/>
          </a:p>
        </p:txBody>
      </p:sp>
    </p:spTree>
    <p:extLst>
      <p:ext uri="{BB962C8B-B14F-4D97-AF65-F5344CB8AC3E}">
        <p14:creationId xmlns:p14="http://schemas.microsoft.com/office/powerpoint/2010/main" val="2727980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30</a:t>
            </a:fld>
            <a:endParaRPr lang="fr-CA"/>
          </a:p>
        </p:txBody>
      </p:sp>
    </p:spTree>
    <p:extLst>
      <p:ext uri="{BB962C8B-B14F-4D97-AF65-F5344CB8AC3E}">
        <p14:creationId xmlns:p14="http://schemas.microsoft.com/office/powerpoint/2010/main" val="1062694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31</a:t>
            </a:fld>
            <a:endParaRPr lang="fr-CA"/>
          </a:p>
        </p:txBody>
      </p:sp>
    </p:spTree>
    <p:extLst>
      <p:ext uri="{BB962C8B-B14F-4D97-AF65-F5344CB8AC3E}">
        <p14:creationId xmlns:p14="http://schemas.microsoft.com/office/powerpoint/2010/main" val="502432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32</a:t>
            </a:fld>
            <a:endParaRPr lang="fr-CA"/>
          </a:p>
        </p:txBody>
      </p:sp>
    </p:spTree>
    <p:extLst>
      <p:ext uri="{BB962C8B-B14F-4D97-AF65-F5344CB8AC3E}">
        <p14:creationId xmlns:p14="http://schemas.microsoft.com/office/powerpoint/2010/main" val="3910010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33</a:t>
            </a:fld>
            <a:endParaRPr lang="fr-CA"/>
          </a:p>
        </p:txBody>
      </p:sp>
    </p:spTree>
    <p:extLst>
      <p:ext uri="{BB962C8B-B14F-4D97-AF65-F5344CB8AC3E}">
        <p14:creationId xmlns:p14="http://schemas.microsoft.com/office/powerpoint/2010/main" val="2390093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34</a:t>
            </a:fld>
            <a:endParaRPr lang="fr-CA"/>
          </a:p>
        </p:txBody>
      </p:sp>
    </p:spTree>
    <p:extLst>
      <p:ext uri="{BB962C8B-B14F-4D97-AF65-F5344CB8AC3E}">
        <p14:creationId xmlns:p14="http://schemas.microsoft.com/office/powerpoint/2010/main" val="1547971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35</a:t>
            </a:fld>
            <a:endParaRPr lang="fr-CA"/>
          </a:p>
        </p:txBody>
      </p:sp>
    </p:spTree>
    <p:extLst>
      <p:ext uri="{BB962C8B-B14F-4D97-AF65-F5344CB8AC3E}">
        <p14:creationId xmlns:p14="http://schemas.microsoft.com/office/powerpoint/2010/main" val="1463443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36</a:t>
            </a:fld>
            <a:endParaRPr lang="fr-CA"/>
          </a:p>
        </p:txBody>
      </p:sp>
    </p:spTree>
    <p:extLst>
      <p:ext uri="{BB962C8B-B14F-4D97-AF65-F5344CB8AC3E}">
        <p14:creationId xmlns:p14="http://schemas.microsoft.com/office/powerpoint/2010/main" val="2966007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37</a:t>
            </a:fld>
            <a:endParaRPr lang="fr-CA"/>
          </a:p>
        </p:txBody>
      </p:sp>
    </p:spTree>
    <p:extLst>
      <p:ext uri="{BB962C8B-B14F-4D97-AF65-F5344CB8AC3E}">
        <p14:creationId xmlns:p14="http://schemas.microsoft.com/office/powerpoint/2010/main" val="797594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38</a:t>
            </a:fld>
            <a:endParaRPr lang="fr-CA"/>
          </a:p>
        </p:txBody>
      </p:sp>
    </p:spTree>
    <p:extLst>
      <p:ext uri="{BB962C8B-B14F-4D97-AF65-F5344CB8AC3E}">
        <p14:creationId xmlns:p14="http://schemas.microsoft.com/office/powerpoint/2010/main" val="401253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4</a:t>
            </a:fld>
            <a:endParaRPr lang="fr-CA"/>
          </a:p>
        </p:txBody>
      </p:sp>
    </p:spTree>
    <p:extLst>
      <p:ext uri="{BB962C8B-B14F-4D97-AF65-F5344CB8AC3E}">
        <p14:creationId xmlns:p14="http://schemas.microsoft.com/office/powerpoint/2010/main" val="345621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5</a:t>
            </a:fld>
            <a:endParaRPr lang="fr-CA"/>
          </a:p>
        </p:txBody>
      </p:sp>
    </p:spTree>
    <p:extLst>
      <p:ext uri="{BB962C8B-B14F-4D97-AF65-F5344CB8AC3E}">
        <p14:creationId xmlns:p14="http://schemas.microsoft.com/office/powerpoint/2010/main" val="406270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6</a:t>
            </a:fld>
            <a:endParaRPr lang="fr-CA"/>
          </a:p>
        </p:txBody>
      </p:sp>
    </p:spTree>
    <p:extLst>
      <p:ext uri="{BB962C8B-B14F-4D97-AF65-F5344CB8AC3E}">
        <p14:creationId xmlns:p14="http://schemas.microsoft.com/office/powerpoint/2010/main" val="63482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7</a:t>
            </a:fld>
            <a:endParaRPr lang="fr-CA"/>
          </a:p>
        </p:txBody>
      </p:sp>
    </p:spTree>
    <p:extLst>
      <p:ext uri="{BB962C8B-B14F-4D97-AF65-F5344CB8AC3E}">
        <p14:creationId xmlns:p14="http://schemas.microsoft.com/office/powerpoint/2010/main" val="288506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8</a:t>
            </a:fld>
            <a:endParaRPr lang="fr-CA"/>
          </a:p>
        </p:txBody>
      </p:sp>
    </p:spTree>
    <p:extLst>
      <p:ext uri="{BB962C8B-B14F-4D97-AF65-F5344CB8AC3E}">
        <p14:creationId xmlns:p14="http://schemas.microsoft.com/office/powerpoint/2010/main" val="95075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C13A59F-D36E-4C09-AE6A-D1BDB782946A}" type="slidenum">
              <a:rPr lang="fr-CA" smtClean="0"/>
              <a:t>9</a:t>
            </a:fld>
            <a:endParaRPr lang="fr-CA"/>
          </a:p>
        </p:txBody>
      </p:sp>
    </p:spTree>
    <p:extLst>
      <p:ext uri="{BB962C8B-B14F-4D97-AF65-F5344CB8AC3E}">
        <p14:creationId xmlns:p14="http://schemas.microsoft.com/office/powerpoint/2010/main" val="200851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4FAF72DF-2C24-43C6-9BC8-3908A7FC717E}" type="datetime1">
              <a:rPr lang="fr-CA" smtClean="0"/>
              <a:t>2017-04-03</a:t>
            </a:fld>
            <a:endParaRPr lang="fr-CA"/>
          </a:p>
        </p:txBody>
      </p:sp>
      <p:sp>
        <p:nvSpPr>
          <p:cNvPr id="19" name="Footer Placeholder 18"/>
          <p:cNvSpPr>
            <a:spLocks noGrp="1"/>
          </p:cNvSpPr>
          <p:nvPr>
            <p:ph type="ftr" sz="quarter" idx="11"/>
          </p:nvPr>
        </p:nvSpPr>
        <p:spPr/>
        <p:txBody>
          <a:bodyPr/>
          <a:lstStyle/>
          <a:p>
            <a:endParaRPr lang="fr-CA"/>
          </a:p>
        </p:txBody>
      </p:sp>
      <p:sp>
        <p:nvSpPr>
          <p:cNvPr id="27" name="Slide Number Placeholder 26"/>
          <p:cNvSpPr>
            <a:spLocks noGrp="1"/>
          </p:cNvSpPr>
          <p:nvPr>
            <p:ph type="sldNum" sz="quarter" idx="12"/>
          </p:nvPr>
        </p:nvSpPr>
        <p:spPr/>
        <p:txBody>
          <a:bodyPr/>
          <a:lstStyle/>
          <a:p>
            <a:fld id="{277C7E22-1971-4EEA-B73A-64AE1A1C2A64}"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AAF2114-7B3D-4934-9E59-593F57F1B453}" type="datetime1">
              <a:rPr lang="fr-CA" smtClean="0"/>
              <a:t>2017-04-03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7C7E22-1971-4EEA-B73A-64AE1A1C2A64}"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01CEE448-BCEB-4BD5-9671-A66EE52C3AB1}" type="datetime1">
              <a:rPr lang="fr-CA" smtClean="0"/>
              <a:t>2017-04-03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7C7E22-1971-4EEA-B73A-64AE1A1C2A64}"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35587C03-ABBF-4FF6-9A25-DC3B8DF3DD18}" type="datetime1">
              <a:rPr lang="fr-CA" smtClean="0"/>
              <a:t>2017-04-03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7C7E22-1971-4EEA-B73A-64AE1A1C2A64}"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795ACC3D-88CF-42D3-880E-F6C2C1DD6844}" type="datetime1">
              <a:rPr lang="fr-CA" smtClean="0"/>
              <a:t>2017-04-03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7C7E22-1971-4EEA-B73A-64AE1A1C2A64}"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F3765E79-4ED6-47A6-8771-DE913184EAE8}" type="datetime1">
              <a:rPr lang="fr-CA" smtClean="0"/>
              <a:t>2017-04-03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77C7E22-1971-4EEA-B73A-64AE1A1C2A64}"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2DE3C841-4C61-4786-A135-55AF6327A379}" type="datetime1">
              <a:rPr lang="fr-CA" smtClean="0"/>
              <a:t>2017-04-03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277C7E22-1971-4EEA-B73A-64AE1A1C2A64}"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6D214005-4497-4A6F-B906-82725878569E}" type="datetime1">
              <a:rPr lang="fr-CA" smtClean="0"/>
              <a:t>2017-04-03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277C7E22-1971-4EEA-B73A-64AE1A1C2A64}"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EDD22-988A-47A8-B9E6-2FD5A195A08C}" type="datetime1">
              <a:rPr lang="fr-CA" smtClean="0"/>
              <a:t>2017-04-03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77C7E22-1971-4EEA-B73A-64AE1A1C2A64}"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C6C6B7B4-25EA-4392-A68C-AD583959D617}" type="datetime1">
              <a:rPr lang="fr-CA" smtClean="0"/>
              <a:t>2017-04-03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77C7E22-1971-4EEA-B73A-64AE1A1C2A64}"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4C6A9E51-1889-409E-9656-941818452FFC}" type="datetime1">
              <a:rPr lang="fr-CA" smtClean="0"/>
              <a:t>2017-04-03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8077200" y="6356350"/>
            <a:ext cx="609600" cy="365125"/>
          </a:xfrm>
        </p:spPr>
        <p:txBody>
          <a:bodyPr/>
          <a:lstStyle/>
          <a:p>
            <a:fld id="{277C7E22-1971-4EEA-B73A-64AE1A1C2A64}" type="slidenum">
              <a:rPr lang="fr-CA" smtClean="0"/>
              <a:t>‹N°›</a:t>
            </a:fld>
            <a:endParaRPr lang="fr-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FF9D11-B4D8-4048-8DAD-DFBAAB62EE67}" type="datetime1">
              <a:rPr lang="fr-CA" smtClean="0"/>
              <a:t>2017-04-03</a:t>
            </a:fld>
            <a:endParaRPr lang="fr-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7C7E22-1971-4EEA-B73A-64AE1A1C2A64}" type="slidenum">
              <a:rPr lang="fr-CA" smtClean="0"/>
              <a:t>‹N°›</a:t>
            </a:fld>
            <a:endParaRPr lang="fr-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5.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8.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7.png"/><Relationship Id="rId17" Type="http://schemas.openxmlformats.org/officeDocument/2006/relationships/image" Target="../media/image12.jpeg"/><Relationship Id="rId2" Type="http://schemas.openxmlformats.org/officeDocument/2006/relationships/tags" Target="../tags/tag43.xml"/><Relationship Id="rId16" Type="http://schemas.openxmlformats.org/officeDocument/2006/relationships/image" Target="../media/image11.jp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notesSlide" Target="../notesSlides/notesSlide14.xml"/><Relationship Id="rId5" Type="http://schemas.openxmlformats.org/officeDocument/2006/relationships/tags" Target="../tags/tag46.xml"/><Relationship Id="rId15" Type="http://schemas.openxmlformats.org/officeDocument/2006/relationships/image" Target="../media/image10.jpeg"/><Relationship Id="rId10"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3.xml"/><Relationship Id="rId7" Type="http://schemas.openxmlformats.org/officeDocument/2006/relationships/notesSlide" Target="../notesSlides/notesSlide15.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10" Type="http://schemas.openxmlformats.org/officeDocument/2006/relationships/image" Target="../media/image15.png"/><Relationship Id="rId4" Type="http://schemas.openxmlformats.org/officeDocument/2006/relationships/tags" Target="../tags/tag54.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58.xml"/><Relationship Id="rId7" Type="http://schemas.openxmlformats.org/officeDocument/2006/relationships/notesSlide" Target="../notesSlides/notesSlide16.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65.xml"/><Relationship Id="rId7" Type="http://schemas.openxmlformats.org/officeDocument/2006/relationships/image" Target="../media/image18.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18.xml"/><Relationship Id="rId5" Type="http://schemas.openxmlformats.org/officeDocument/2006/relationships/slideLayout" Target="../slideLayouts/slideLayout2.xml"/><Relationship Id="rId10" Type="http://schemas.openxmlformats.org/officeDocument/2006/relationships/hyperlink" Target="http://www.recit.cspaysbleuets.qc.ca/jeannemance/2017/03/19/classement-des-livres-de-la-classe-selon-differentes-couleurs-determines/" TargetMode="External"/><Relationship Id="rId4" Type="http://schemas.openxmlformats.org/officeDocument/2006/relationships/tags" Target="../tags/tag66.xml"/><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hyperlink" Target="http://www.recit.cspaysbleuets.qc.ca/jeannemance/2017/03/18/realisation-dun-portrait-pour-chaque-eleve/" TargetMode="Externa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7.xml"/><Relationship Id="rId7" Type="http://schemas.openxmlformats.org/officeDocument/2006/relationships/diagramLayout" Target="../diagrams/layou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Data" Target="../diagrams/data1.xml"/><Relationship Id="rId5" Type="http://schemas.openxmlformats.org/officeDocument/2006/relationships/notesSlide" Target="../notesSlides/notesSlide2.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hyperlink" Target="http://www.recit.cspaysbleuets.qc.ca/jeannemance/2017/03/15/strategies-a-travailler/" TargetMode="Externa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80.xml"/><Relationship Id="rId7" Type="http://schemas.openxmlformats.org/officeDocument/2006/relationships/notesSlide" Target="../notesSlides/notesSlide2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10" Type="http://schemas.openxmlformats.org/officeDocument/2006/relationships/hyperlink" Target="http://www.recit.cspaysbleuets.qc.ca/jeannemance/2017/03/16/developper-lautonomie/" TargetMode="External"/><Relationship Id="rId4" Type="http://schemas.openxmlformats.org/officeDocument/2006/relationships/tags" Target="../tags/tag81.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4.jpe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5.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4.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10.xml"/><Relationship Id="rId7" Type="http://schemas.openxmlformats.org/officeDocument/2006/relationships/diagramLayout" Target="../diagrams/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diagramData" Target="../diagrams/data2.xml"/><Relationship Id="rId5" Type="http://schemas.openxmlformats.org/officeDocument/2006/relationships/notesSlide" Target="../notesSlides/notesSlide3.xml"/><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98.xml"/><Relationship Id="rId7" Type="http://schemas.openxmlformats.org/officeDocument/2006/relationships/hyperlink" Target="http://www.recit.cspaysbleuets.qc.ca/jeannemance/2017/03/12/seesaw-outil-de-communication-avec-les-parents/" TargetMode="Externa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9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10.xml"/><Relationship Id="rId7" Type="http://schemas.openxmlformats.org/officeDocument/2006/relationships/notesSlide" Target="../notesSlides/notesSlide35.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 Id="rId9" Type="http://schemas.openxmlformats.org/officeDocument/2006/relationships/image" Target="../media/image26.jpg"/></Relationships>
</file>

<file path=ppt/slides/_rels/slide36.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27.jpe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hyperlink" Target="https://www.google.ca/url?sa=i&amp;rct=j&amp;q=&amp;esrc=s&amp;source=images&amp;cd=&amp;cad=rja&amp;uact=8&amp;ved=0ahUKEwi_98Kn6dnSAhWC64MKHT16B-QQjRwIBw&amp;url=https://fr.wikipedia.org/wiki/Fichier:UQAC_Logo.png&amp;psig=AFQjCNF1N7mgj0sjaXlPQPTh-Tp9wqGjrA&amp;ust=1489712403529424" TargetMode="Externa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29.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28.png"/><Relationship Id="rId5" Type="http://schemas.openxmlformats.org/officeDocument/2006/relationships/tags" Target="../tags/tag120.xml"/><Relationship Id="rId15" Type="http://schemas.openxmlformats.org/officeDocument/2006/relationships/image" Target="../media/image31.png"/><Relationship Id="rId10" Type="http://schemas.openxmlformats.org/officeDocument/2006/relationships/notesSlide" Target="../notesSlides/notesSlide37.xml"/><Relationship Id="rId4" Type="http://schemas.openxmlformats.org/officeDocument/2006/relationships/tags" Target="../tags/tag119.xml"/><Relationship Id="rId9" Type="http://schemas.openxmlformats.org/officeDocument/2006/relationships/slideLayout" Target="../slideLayouts/slideLayout2.xml"/><Relationship Id="rId1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611560" y="764704"/>
            <a:ext cx="7851648" cy="977280"/>
          </a:xfrm>
        </p:spPr>
        <p:txBody>
          <a:bodyPr/>
          <a:lstStyle/>
          <a:p>
            <a:r>
              <a:rPr lang="fr-CA" dirty="0" smtClean="0"/>
              <a:t>Des voix pour apprendre</a:t>
            </a:r>
            <a:endParaRPr lang="fr-CA" dirty="0"/>
          </a:p>
        </p:txBody>
      </p:sp>
      <p:sp>
        <p:nvSpPr>
          <p:cNvPr id="3" name="Sous-titre 2"/>
          <p:cNvSpPr>
            <a:spLocks noGrp="1"/>
          </p:cNvSpPr>
          <p:nvPr>
            <p:ph type="subTitle" idx="1"/>
            <p:custDataLst>
              <p:tags r:id="rId2"/>
            </p:custDataLst>
          </p:nvPr>
        </p:nvSpPr>
        <p:spPr>
          <a:xfrm>
            <a:off x="1115616" y="2060848"/>
            <a:ext cx="7200800" cy="1656184"/>
          </a:xfrm>
        </p:spPr>
        <p:txBody>
          <a:bodyPr>
            <a:noAutofit/>
          </a:bodyPr>
          <a:lstStyle/>
          <a:p>
            <a:pPr algn="ctr"/>
            <a:r>
              <a:rPr lang="fr-CA" sz="2800" b="1" dirty="0" smtClean="0">
                <a:latin typeface="+mj-lt"/>
              </a:rPr>
              <a:t>Caroline </a:t>
            </a:r>
            <a:r>
              <a:rPr lang="fr-CA" sz="2800" b="1" dirty="0" err="1" smtClean="0">
                <a:latin typeface="+mj-lt"/>
              </a:rPr>
              <a:t>Naud</a:t>
            </a:r>
            <a:r>
              <a:rPr lang="fr-CA" sz="2800" b="1" dirty="0" smtClean="0">
                <a:latin typeface="+mj-lt"/>
              </a:rPr>
              <a:t>, enseignante au primaire</a:t>
            </a:r>
          </a:p>
          <a:p>
            <a:pPr algn="ctr"/>
            <a:r>
              <a:rPr lang="fr-CA" sz="2800" b="1" dirty="0" smtClean="0">
                <a:latin typeface="+mj-lt"/>
              </a:rPr>
              <a:t>Isabelle Paradis, enseignante orthopédagogue</a:t>
            </a:r>
          </a:p>
          <a:p>
            <a:pPr lvl="0" algn="ctr">
              <a:buClr>
                <a:srgbClr val="0BD0D9"/>
              </a:buClr>
            </a:pPr>
            <a:r>
              <a:rPr lang="fr-CA" sz="2800" b="1" dirty="0">
                <a:solidFill>
                  <a:prstClr val="white"/>
                </a:solidFill>
                <a:latin typeface="Calibri"/>
              </a:rPr>
              <a:t>Isabelle </a:t>
            </a:r>
            <a:r>
              <a:rPr lang="fr-CA" sz="2800" b="1" dirty="0" err="1">
                <a:solidFill>
                  <a:prstClr val="white"/>
                </a:solidFill>
                <a:latin typeface="Calibri"/>
              </a:rPr>
              <a:t>Desbiens</a:t>
            </a:r>
            <a:r>
              <a:rPr lang="fr-CA" sz="2800" b="1" dirty="0">
                <a:solidFill>
                  <a:prstClr val="white"/>
                </a:solidFill>
                <a:latin typeface="Calibri"/>
              </a:rPr>
              <a:t>, conseillère </a:t>
            </a:r>
            <a:r>
              <a:rPr lang="fr-CA" sz="2800" b="1" dirty="0" smtClean="0">
                <a:solidFill>
                  <a:prstClr val="white"/>
                </a:solidFill>
                <a:latin typeface="Calibri"/>
              </a:rPr>
              <a:t>pédagogique</a:t>
            </a:r>
          </a:p>
          <a:p>
            <a:pPr lvl="0" algn="ctr">
              <a:buClr>
                <a:srgbClr val="0BD0D9"/>
              </a:buClr>
            </a:pPr>
            <a:endParaRPr lang="fr-CA" sz="2800" b="1" dirty="0">
              <a:solidFill>
                <a:prstClr val="white"/>
              </a:solidFill>
              <a:latin typeface="Calibri"/>
            </a:endParaRPr>
          </a:p>
          <a:p>
            <a:pPr algn="ctr"/>
            <a:r>
              <a:rPr lang="fr-CA" sz="2400" b="1" dirty="0">
                <a:latin typeface="+mj-lt"/>
              </a:rPr>
              <a:t>Participation de Frédéric Beaupré, C.P. Récit.</a:t>
            </a:r>
          </a:p>
          <a:p>
            <a:pPr algn="ctr"/>
            <a:endParaRPr lang="fr-CA" sz="2800" b="1" dirty="0">
              <a:latin typeface="+mj-lt"/>
            </a:endParaRPr>
          </a:p>
        </p:txBody>
      </p:sp>
      <p:pic>
        <p:nvPicPr>
          <p:cNvPr id="4" name="Image 3"/>
          <p:cNvPicPr>
            <a:picLocks noChangeAspect="1"/>
          </p:cNvPicPr>
          <p:nvPr>
            <p:custDataLst>
              <p:tags r:id="rId3"/>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216" y="4902111"/>
            <a:ext cx="1656184" cy="1656184"/>
          </a:xfrm>
          <a:prstGeom prst="rect">
            <a:avLst/>
          </a:prstGeom>
        </p:spPr>
      </p:pic>
      <p:pic>
        <p:nvPicPr>
          <p:cNvPr id="6" name="Image 5"/>
          <p:cNvPicPr>
            <a:picLocks noChangeAspect="1"/>
          </p:cNvPicPr>
          <p:nvPr>
            <p:custDataLst>
              <p:tags r:id="rId4"/>
            </p:custDataLst>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403648" y="5354841"/>
            <a:ext cx="3390685" cy="894741"/>
          </a:xfrm>
          <a:prstGeom prst="rect">
            <a:avLst/>
          </a:prstGeom>
        </p:spPr>
      </p:pic>
    </p:spTree>
    <p:extLst>
      <p:ext uri="{BB962C8B-B14F-4D97-AF65-F5344CB8AC3E}">
        <p14:creationId xmlns:p14="http://schemas.microsoft.com/office/powerpoint/2010/main" val="2225106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5" y="1052736"/>
            <a:ext cx="5976664" cy="1143000"/>
          </a:xfrm>
        </p:spPr>
        <p:txBody>
          <a:bodyPr>
            <a:normAutofit/>
          </a:bodyPr>
          <a:lstStyle/>
          <a:p>
            <a:pPr algn="ctr"/>
            <a:r>
              <a:rPr lang="fr-CA" sz="3600" b="1" dirty="0" smtClean="0"/>
              <a:t>Concepts clés du projet : </a:t>
            </a:r>
            <a:br>
              <a:rPr lang="fr-CA" sz="3600" b="1" dirty="0" smtClean="0"/>
            </a:br>
            <a:r>
              <a:rPr lang="fr-CA" sz="3600" b="1" dirty="0" smtClean="0"/>
              <a:t>La motivation</a:t>
            </a:r>
            <a:endParaRPr lang="fr-CA" sz="3600" b="1" dirty="0"/>
          </a:p>
        </p:txBody>
      </p:sp>
      <p:sp>
        <p:nvSpPr>
          <p:cNvPr id="3" name="Espace réservé du contenu 2"/>
          <p:cNvSpPr>
            <a:spLocks noGrp="1"/>
          </p:cNvSpPr>
          <p:nvPr>
            <p:ph idx="1"/>
            <p:custDataLst>
              <p:tags r:id="rId2"/>
            </p:custDataLst>
          </p:nvPr>
        </p:nvSpPr>
        <p:spPr>
          <a:xfrm>
            <a:off x="431540" y="2924944"/>
            <a:ext cx="8352928" cy="3543672"/>
          </a:xfrm>
          <a:ln>
            <a:noFill/>
          </a:ln>
        </p:spPr>
        <p:txBody>
          <a:bodyPr>
            <a:normAutofit/>
          </a:bodyPr>
          <a:lstStyle/>
          <a:p>
            <a:pPr marL="268288" indent="-268288" algn="just">
              <a:buNone/>
            </a:pPr>
            <a:r>
              <a:rPr lang="fr-CA" sz="2400" dirty="0" smtClean="0"/>
              <a:t>« Les lecteurs habiles possèdent une motivation intrinsèque qui leur permet de lire avec avidité et enthousiasme des textes variés pour alimenter leur curiosité. »</a:t>
            </a:r>
          </a:p>
          <a:p>
            <a:pPr marL="0" indent="0">
              <a:buNone/>
            </a:pPr>
            <a:endParaRPr lang="fr-CA" dirty="0" smtClean="0">
              <a:latin typeface="+mj-lt"/>
            </a:endParaRPr>
          </a:p>
          <a:p>
            <a:pPr marL="804863" indent="-804863">
              <a:buNone/>
            </a:pPr>
            <a:r>
              <a:rPr lang="fr-CA" sz="2400" dirty="0" smtClean="0"/>
              <a:t>Défi : Favoriser des pratiques pédagogiques qui permettent à tous les élèves de développer cette motivation.</a:t>
            </a:r>
          </a:p>
          <a:p>
            <a:pPr marL="0" indent="0">
              <a:buNone/>
            </a:pPr>
            <a:endParaRPr lang="fr-CA" sz="2000" dirty="0"/>
          </a:p>
          <a:p>
            <a:pPr marL="393192" lvl="1" indent="0">
              <a:buNone/>
            </a:pPr>
            <a:r>
              <a:rPr lang="fr-CA" sz="2000" dirty="0" smtClean="0"/>
              <a:t>Guide </a:t>
            </a:r>
            <a:r>
              <a:rPr lang="fr-CA" sz="2000" dirty="0"/>
              <a:t>d’enseignement efficace de la </a:t>
            </a:r>
            <a:r>
              <a:rPr lang="fr-CA" sz="2000" dirty="0" smtClean="0"/>
              <a:t>lecture de la maternelle à la 3e année, 2003, page 5.1.</a:t>
            </a:r>
          </a:p>
          <a:p>
            <a:pPr marL="393192" lvl="1" indent="0">
              <a:buNone/>
            </a:pPr>
            <a:endParaRPr lang="fr-CA" dirty="0"/>
          </a:p>
        </p:txBody>
      </p:sp>
      <p:sp>
        <p:nvSpPr>
          <p:cNvPr id="5" name="Rectangle à coins arrondis 4"/>
          <p:cNvSpPr/>
          <p:nvPr>
            <p:custDataLst>
              <p:tags r:id="rId3"/>
            </p:custDataLst>
          </p:nvPr>
        </p:nvSpPr>
        <p:spPr>
          <a:xfrm>
            <a:off x="467544" y="2924944"/>
            <a:ext cx="8280920" cy="1224136"/>
          </a:xfrm>
          <a:prstGeom prst="roundRect">
            <a:avLst/>
          </a:prstGeom>
          <a:noFill/>
          <a:ln>
            <a:solidFill>
              <a:schemeClr val="tx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à coins arrondis 5"/>
          <p:cNvSpPr/>
          <p:nvPr>
            <p:custDataLst>
              <p:tags r:id="rId4"/>
            </p:custDataLst>
          </p:nvPr>
        </p:nvSpPr>
        <p:spPr>
          <a:xfrm>
            <a:off x="467544" y="4581128"/>
            <a:ext cx="8280920" cy="914400"/>
          </a:xfrm>
          <a:prstGeom prst="roundRect">
            <a:avLst/>
          </a:prstGeom>
          <a:noFill/>
          <a:ln>
            <a:solidFill>
              <a:schemeClr val="tx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space réservé du numéro de diapositive 7"/>
          <p:cNvSpPr>
            <a:spLocks noGrp="1"/>
          </p:cNvSpPr>
          <p:nvPr>
            <p:ph type="sldNum" sz="quarter" idx="12"/>
          </p:nvPr>
        </p:nvSpPr>
        <p:spPr/>
        <p:txBody>
          <a:bodyPr/>
          <a:lstStyle/>
          <a:p>
            <a:fld id="{277C7E22-1971-4EEA-B73A-64AE1A1C2A64}" type="slidenum">
              <a:rPr lang="fr-CA" smtClean="0"/>
              <a:t>10</a:t>
            </a:fld>
            <a:endParaRPr lang="fr-CA"/>
          </a:p>
        </p:txBody>
      </p:sp>
    </p:spTree>
    <p:extLst>
      <p:ext uri="{BB962C8B-B14F-4D97-AF65-F5344CB8AC3E}">
        <p14:creationId xmlns:p14="http://schemas.microsoft.com/office/powerpoint/2010/main" val="3834587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3600" b="1" dirty="0" smtClean="0"/>
              <a:t>Concepts clés du projet : </a:t>
            </a:r>
            <a:br>
              <a:rPr lang="fr-CA" sz="3600" b="1" dirty="0" smtClean="0"/>
            </a:br>
            <a:r>
              <a:rPr lang="fr-CA" sz="3600" b="1" dirty="0" smtClean="0"/>
              <a:t>La motivation</a:t>
            </a:r>
            <a:endParaRPr lang="fr-CA" sz="3600" b="1" dirty="0"/>
          </a:p>
        </p:txBody>
      </p:sp>
      <p:sp>
        <p:nvSpPr>
          <p:cNvPr id="3" name="Espace réservé du contenu 2"/>
          <p:cNvSpPr>
            <a:spLocks noGrp="1"/>
          </p:cNvSpPr>
          <p:nvPr>
            <p:ph idx="1"/>
            <p:custDataLst>
              <p:tags r:id="rId2"/>
            </p:custDataLst>
          </p:nvPr>
        </p:nvSpPr>
        <p:spPr/>
        <p:txBody>
          <a:bodyPr>
            <a:normAutofit fontScale="92500" lnSpcReduction="10000"/>
          </a:bodyPr>
          <a:lstStyle/>
          <a:p>
            <a:pPr marL="0" indent="0">
              <a:buNone/>
            </a:pPr>
            <a:r>
              <a:rPr lang="fr-CA" dirty="0"/>
              <a:t>Six facteurs pour développer la motivation </a:t>
            </a:r>
            <a:r>
              <a:rPr lang="fr-CA" dirty="0" smtClean="0"/>
              <a:t>intrinsèque :</a:t>
            </a:r>
            <a:endParaRPr lang="fr-CA" dirty="0"/>
          </a:p>
          <a:p>
            <a:pPr marL="720725" lvl="1" indent="-328613">
              <a:spcBef>
                <a:spcPts val="1200"/>
              </a:spcBef>
              <a:buFont typeface="+mj-lt"/>
              <a:buAutoNum type="arabicPeriod"/>
            </a:pPr>
            <a:r>
              <a:rPr lang="fr-CA" sz="2600" dirty="0" smtClean="0"/>
              <a:t>Impliquer les élèves dans la démarche d’apprentissage.</a:t>
            </a:r>
          </a:p>
          <a:p>
            <a:pPr marL="720725" lvl="1" indent="-328613">
              <a:buFont typeface="+mj-lt"/>
              <a:buAutoNum type="arabicPeriod"/>
            </a:pPr>
            <a:r>
              <a:rPr lang="fr-CA" sz="2600" dirty="0" smtClean="0"/>
              <a:t>Créer un environnement de classe riche en textes.</a:t>
            </a:r>
          </a:p>
          <a:p>
            <a:pPr marL="720725" lvl="1" indent="-328613">
              <a:buFont typeface="+mj-lt"/>
              <a:buAutoNum type="arabicPeriod"/>
            </a:pPr>
            <a:r>
              <a:rPr lang="fr-CA" sz="2600" dirty="0" smtClean="0"/>
              <a:t>Donner aux élèves l’occasion de choisir leurs propres lectures.</a:t>
            </a:r>
          </a:p>
          <a:p>
            <a:pPr marL="720725" lvl="1" indent="-328613">
              <a:buFont typeface="+mj-lt"/>
              <a:buAutoNum type="arabicPeriod"/>
            </a:pPr>
            <a:r>
              <a:rPr lang="fr-CA" sz="2600" dirty="0" smtClean="0"/>
              <a:t>Promouvoir des occasions d’interaction et d’échange.</a:t>
            </a:r>
          </a:p>
          <a:p>
            <a:pPr marL="720725" lvl="1" indent="-328613">
              <a:buFont typeface="+mj-lt"/>
              <a:buAutoNum type="arabicPeriod"/>
            </a:pPr>
            <a:r>
              <a:rPr lang="fr-CA" sz="2600" dirty="0" smtClean="0"/>
              <a:t>Être soi-même des modèles de lecteurs.</a:t>
            </a:r>
          </a:p>
          <a:p>
            <a:pPr marL="720725" lvl="1" indent="-328613">
              <a:buFont typeface="+mj-lt"/>
              <a:buAutoNum type="arabicPeriod"/>
            </a:pPr>
            <a:r>
              <a:rPr lang="fr-CA" sz="2600" dirty="0" smtClean="0"/>
              <a:t>Proposer une variété d’activités pertinentes et signifiantes en lectures.</a:t>
            </a:r>
          </a:p>
          <a:p>
            <a:pPr marL="850392" lvl="1" indent="-457200">
              <a:buFont typeface="+mj-lt"/>
              <a:buAutoNum type="arabicPeriod"/>
            </a:pPr>
            <a:endParaRPr lang="fr-CA" dirty="0" smtClean="0"/>
          </a:p>
          <a:p>
            <a:pPr marL="393192" lvl="1" indent="0">
              <a:buNone/>
            </a:pPr>
            <a:r>
              <a:rPr lang="fr-CA" sz="1700" dirty="0" smtClean="0"/>
              <a:t>Guide d’enseignement efficace de la lecture de la maternelle à la 3</a:t>
            </a:r>
            <a:r>
              <a:rPr lang="fr-CA" sz="1700" baseline="30000" dirty="0" smtClean="0"/>
              <a:t>e</a:t>
            </a:r>
            <a:r>
              <a:rPr lang="fr-CA" sz="1700" dirty="0" smtClean="0"/>
              <a:t> année, 2003, page 5.1.</a:t>
            </a:r>
            <a:endParaRPr lang="fr-CA" sz="1700" dirty="0"/>
          </a:p>
        </p:txBody>
      </p:sp>
      <p:sp>
        <p:nvSpPr>
          <p:cNvPr id="5" name="Espace réservé du numéro de diapositive 4"/>
          <p:cNvSpPr>
            <a:spLocks noGrp="1"/>
          </p:cNvSpPr>
          <p:nvPr>
            <p:ph type="sldNum" sz="quarter" idx="12"/>
          </p:nvPr>
        </p:nvSpPr>
        <p:spPr/>
        <p:txBody>
          <a:bodyPr/>
          <a:lstStyle/>
          <a:p>
            <a:fld id="{277C7E22-1971-4EEA-B73A-64AE1A1C2A64}" type="slidenum">
              <a:rPr lang="fr-CA" smtClean="0"/>
              <a:t>11</a:t>
            </a:fld>
            <a:endParaRPr lang="fr-CA"/>
          </a:p>
        </p:txBody>
      </p:sp>
    </p:spTree>
    <p:extLst>
      <p:ext uri="{BB962C8B-B14F-4D97-AF65-F5344CB8AC3E}">
        <p14:creationId xmlns:p14="http://schemas.microsoft.com/office/powerpoint/2010/main" val="118627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3600" b="1" dirty="0" smtClean="0"/>
              <a:t>Concepts clés : </a:t>
            </a:r>
            <a:br>
              <a:rPr lang="fr-CA" sz="3600" b="1" dirty="0" smtClean="0"/>
            </a:br>
            <a:r>
              <a:rPr lang="fr-CA" sz="3600" b="1" dirty="0" smtClean="0"/>
              <a:t>Un livre à la pointure de l’élève</a:t>
            </a:r>
            <a:endParaRPr lang="fr-CA" sz="3600" b="1" dirty="0"/>
          </a:p>
        </p:txBody>
      </p:sp>
      <p:sp>
        <p:nvSpPr>
          <p:cNvPr id="3" name="Espace réservé du contenu 2"/>
          <p:cNvSpPr>
            <a:spLocks noGrp="1"/>
          </p:cNvSpPr>
          <p:nvPr>
            <p:ph idx="1"/>
            <p:custDataLst>
              <p:tags r:id="rId2"/>
            </p:custDataLst>
          </p:nvPr>
        </p:nvSpPr>
        <p:spPr/>
        <p:txBody>
          <a:bodyPr/>
          <a:lstStyle/>
          <a:p>
            <a:pPr marL="268288" indent="-268288" algn="just">
              <a:buNone/>
            </a:pPr>
            <a:r>
              <a:rPr lang="fr-CA" sz="2400" dirty="0" smtClean="0"/>
              <a:t>« Deux conditions sont essentielles au développement de la fluidité : le jeune lecteur doit lire souvent et il doit lire des textes faciles, c’est-à-dire des textes qui ne lui posent pas de problème d’identification des mots ou de compréhension. La lecture facile est considérée comme un moyen primordial par lequel les enfants peuvent arriver à orchestrer les différentes stratégies de lecture. »</a:t>
            </a:r>
          </a:p>
          <a:p>
            <a:pPr marL="0" indent="0">
              <a:spcBef>
                <a:spcPts val="1200"/>
              </a:spcBef>
              <a:buNone/>
            </a:pPr>
            <a:r>
              <a:rPr lang="fr-CA" sz="2000" dirty="0" err="1" smtClean="0"/>
              <a:t>Giasson</a:t>
            </a:r>
            <a:r>
              <a:rPr lang="fr-CA" sz="2000" dirty="0" smtClean="0"/>
              <a:t>, 1995, page 184.</a:t>
            </a:r>
            <a:endParaRPr lang="fr-CA" sz="2000" dirty="0"/>
          </a:p>
        </p:txBody>
      </p:sp>
      <p:pic>
        <p:nvPicPr>
          <p:cNvPr id="4" name="Image 3"/>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275856" y="4653136"/>
            <a:ext cx="5292080" cy="1962881"/>
          </a:xfrm>
          <a:prstGeom prst="rect">
            <a:avLst/>
          </a:prstGeom>
        </p:spPr>
      </p:pic>
      <p:sp>
        <p:nvSpPr>
          <p:cNvPr id="5" name="Rectangle à coins arrondis 4"/>
          <p:cNvSpPr/>
          <p:nvPr>
            <p:custDataLst>
              <p:tags r:id="rId4"/>
            </p:custDataLst>
          </p:nvPr>
        </p:nvSpPr>
        <p:spPr>
          <a:xfrm>
            <a:off x="395536" y="1916832"/>
            <a:ext cx="8352928" cy="2736304"/>
          </a:xfrm>
          <a:prstGeom prst="roundRect">
            <a:avLst/>
          </a:prstGeom>
          <a:noFill/>
          <a:ln>
            <a:solidFill>
              <a:schemeClr val="tx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numéro de diapositive 6"/>
          <p:cNvSpPr>
            <a:spLocks noGrp="1"/>
          </p:cNvSpPr>
          <p:nvPr>
            <p:ph type="sldNum" sz="quarter" idx="12"/>
          </p:nvPr>
        </p:nvSpPr>
        <p:spPr/>
        <p:txBody>
          <a:bodyPr/>
          <a:lstStyle/>
          <a:p>
            <a:fld id="{277C7E22-1971-4EEA-B73A-64AE1A1C2A64}" type="slidenum">
              <a:rPr lang="fr-CA" smtClean="0"/>
              <a:t>12</a:t>
            </a:fld>
            <a:endParaRPr lang="fr-CA"/>
          </a:p>
        </p:txBody>
      </p:sp>
    </p:spTree>
    <p:extLst>
      <p:ext uri="{BB962C8B-B14F-4D97-AF65-F5344CB8AC3E}">
        <p14:creationId xmlns:p14="http://schemas.microsoft.com/office/powerpoint/2010/main" val="92703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3600" b="1" dirty="0" smtClean="0"/>
              <a:t>Choisir un livre à sa pointure : </a:t>
            </a:r>
            <a:br>
              <a:rPr lang="fr-CA" sz="3600" b="1" dirty="0" smtClean="0"/>
            </a:br>
            <a:r>
              <a:rPr lang="fr-CA" sz="3600" b="1" dirty="0" smtClean="0"/>
              <a:t>différentes intentions</a:t>
            </a:r>
            <a:endParaRPr lang="fr-CA" sz="3600" b="1" dirty="0"/>
          </a:p>
        </p:txBody>
      </p:sp>
      <p:sp>
        <p:nvSpPr>
          <p:cNvPr id="3" name="Espace réservé du contenu 2"/>
          <p:cNvSpPr>
            <a:spLocks noGrp="1"/>
          </p:cNvSpPr>
          <p:nvPr>
            <p:ph idx="1"/>
            <p:custDataLst>
              <p:tags r:id="rId2"/>
            </p:custDataLst>
          </p:nvPr>
        </p:nvSpPr>
        <p:spPr>
          <a:xfrm>
            <a:off x="467544" y="2136224"/>
            <a:ext cx="8229600" cy="4389120"/>
          </a:xfrm>
        </p:spPr>
        <p:txBody>
          <a:bodyPr>
            <a:normAutofit fontScale="92500" lnSpcReduction="20000"/>
          </a:bodyPr>
          <a:lstStyle/>
          <a:p>
            <a:pPr marL="0" indent="0">
              <a:buNone/>
            </a:pPr>
            <a:r>
              <a:rPr lang="fr-CA" dirty="0" smtClean="0"/>
              <a:t>Livre du niveau du développement actuel de l’élève :</a:t>
            </a:r>
          </a:p>
          <a:p>
            <a:pPr lvl="1">
              <a:spcBef>
                <a:spcPts val="1200"/>
              </a:spcBef>
            </a:pPr>
            <a:r>
              <a:rPr lang="fr-CA" dirty="0" smtClean="0"/>
              <a:t>Élève autonome (réaliser les tâches seul)</a:t>
            </a:r>
          </a:p>
          <a:p>
            <a:pPr lvl="1"/>
            <a:r>
              <a:rPr lang="fr-CA" dirty="0" smtClean="0"/>
              <a:t>Aider les élèves à développer une certaine confiance</a:t>
            </a:r>
          </a:p>
          <a:p>
            <a:pPr lvl="1"/>
            <a:r>
              <a:rPr lang="fr-CA" dirty="0" smtClean="0"/>
              <a:t>Fluidité</a:t>
            </a:r>
          </a:p>
          <a:p>
            <a:pPr lvl="1"/>
            <a:r>
              <a:rPr lang="fr-CA" dirty="0" smtClean="0"/>
              <a:t>Plaisir de lire</a:t>
            </a:r>
          </a:p>
          <a:p>
            <a:pPr lvl="1"/>
            <a:r>
              <a:rPr lang="fr-CA" dirty="0" smtClean="0"/>
              <a:t>Compréhension</a:t>
            </a:r>
          </a:p>
          <a:p>
            <a:pPr lvl="1"/>
            <a:r>
              <a:rPr lang="fr-CA" dirty="0" smtClean="0"/>
              <a:t>Vocabulaire</a:t>
            </a:r>
          </a:p>
          <a:p>
            <a:pPr lvl="1"/>
            <a:r>
              <a:rPr lang="fr-CA" dirty="0" smtClean="0"/>
              <a:t>Utilisation des stratégies enseignées</a:t>
            </a:r>
          </a:p>
          <a:p>
            <a:pPr lvl="1"/>
            <a:r>
              <a:rPr lang="fr-CA" dirty="0" smtClean="0"/>
              <a:t>Démontrer leur compétence dans les tâches de lecture</a:t>
            </a:r>
          </a:p>
          <a:p>
            <a:pPr marL="393192" lvl="1" indent="0" algn="ctr">
              <a:buNone/>
            </a:pPr>
            <a:r>
              <a:rPr lang="fr-CA" b="1" dirty="0" smtClean="0"/>
              <a:t>95 % à 100 % de précision</a:t>
            </a:r>
          </a:p>
          <a:p>
            <a:pPr marL="393192" lvl="1" indent="0" algn="ctr">
              <a:buNone/>
            </a:pPr>
            <a:endParaRPr lang="fr-CA" b="1" dirty="0" smtClean="0"/>
          </a:p>
          <a:p>
            <a:pPr marL="393192" lvl="1" indent="0">
              <a:buNone/>
            </a:pPr>
            <a:r>
              <a:rPr lang="fr-CA" sz="1700" dirty="0"/>
              <a:t>Guide d’enseignement efficace de la lecture de la maternelle à la 3e année, 2003, page </a:t>
            </a:r>
            <a:r>
              <a:rPr lang="fr-CA" sz="1700" dirty="0" smtClean="0"/>
              <a:t>1.18- 1.26.</a:t>
            </a:r>
            <a:endParaRPr lang="fr-CA" sz="1700" dirty="0"/>
          </a:p>
          <a:p>
            <a:pPr marL="393192" lvl="1" indent="0" algn="ctr">
              <a:buNone/>
            </a:pPr>
            <a:endParaRPr lang="fr-CA" b="1" dirty="0" smtClean="0">
              <a:latin typeface="+mj-lt"/>
            </a:endParaRPr>
          </a:p>
          <a:p>
            <a:pPr marL="393192" lvl="1" indent="0">
              <a:buNone/>
            </a:pPr>
            <a:endParaRPr lang="fr-CA" dirty="0"/>
          </a:p>
        </p:txBody>
      </p:sp>
      <p:pic>
        <p:nvPicPr>
          <p:cNvPr id="4" name="Image 3"/>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rot="20306435">
            <a:off x="5874284" y="3180686"/>
            <a:ext cx="3164751" cy="1173835"/>
          </a:xfrm>
          <a:prstGeom prst="rect">
            <a:avLst/>
          </a:prstGeom>
        </p:spPr>
      </p:pic>
      <p:sp>
        <p:nvSpPr>
          <p:cNvPr id="6" name="Espace réservé du numéro de diapositive 5"/>
          <p:cNvSpPr>
            <a:spLocks noGrp="1"/>
          </p:cNvSpPr>
          <p:nvPr>
            <p:ph type="sldNum" sz="quarter" idx="12"/>
          </p:nvPr>
        </p:nvSpPr>
        <p:spPr/>
        <p:txBody>
          <a:bodyPr/>
          <a:lstStyle/>
          <a:p>
            <a:fld id="{277C7E22-1971-4EEA-B73A-64AE1A1C2A64}" type="slidenum">
              <a:rPr lang="fr-CA" smtClean="0"/>
              <a:t>13</a:t>
            </a:fld>
            <a:endParaRPr lang="fr-CA"/>
          </a:p>
        </p:txBody>
      </p:sp>
    </p:spTree>
    <p:extLst>
      <p:ext uri="{BB962C8B-B14F-4D97-AF65-F5344CB8AC3E}">
        <p14:creationId xmlns:p14="http://schemas.microsoft.com/office/powerpoint/2010/main" val="258196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3600" b="1" dirty="0" smtClean="0"/>
              <a:t>Concepts clés du projet :</a:t>
            </a:r>
            <a:br>
              <a:rPr lang="fr-CA" sz="3600" b="1" dirty="0" smtClean="0"/>
            </a:br>
            <a:r>
              <a:rPr lang="fr-CA" sz="3600" b="1" dirty="0" smtClean="0"/>
              <a:t>La littérature jeunesse</a:t>
            </a:r>
            <a:endParaRPr lang="fr-CA" sz="3600" b="1" dirty="0"/>
          </a:p>
        </p:txBody>
      </p:sp>
      <p:sp>
        <p:nvSpPr>
          <p:cNvPr id="3" name="Espace réservé du contenu 2"/>
          <p:cNvSpPr>
            <a:spLocks noGrp="1"/>
          </p:cNvSpPr>
          <p:nvPr>
            <p:ph idx="1"/>
            <p:custDataLst>
              <p:tags r:id="rId2"/>
            </p:custDataLst>
          </p:nvPr>
        </p:nvSpPr>
        <p:spPr/>
        <p:txBody>
          <a:bodyPr/>
          <a:lstStyle/>
          <a:p>
            <a:pPr marL="360363" indent="-360363" algn="just">
              <a:buNone/>
              <a:tabLst>
                <a:tab pos="360363" algn="l"/>
              </a:tabLst>
            </a:pPr>
            <a:r>
              <a:rPr lang="fr-CA" sz="2400" spc="-20" dirty="0" smtClean="0"/>
              <a:t>« La lecture en contexte et l’utilisation de la littérature jeunesse sont plus efficaces et motivantes pour l’enfant pour l’apprentissage de la lecture. »</a:t>
            </a:r>
            <a:endParaRPr lang="fr-CA" sz="2400" spc="-20" dirty="0"/>
          </a:p>
          <a:p>
            <a:pPr marL="0" indent="0">
              <a:spcBef>
                <a:spcPts val="1200"/>
              </a:spcBef>
              <a:buNone/>
            </a:pPr>
            <a:r>
              <a:rPr lang="fr-CA" sz="1800" dirty="0" smtClean="0">
                <a:latin typeface="+mj-lt"/>
              </a:rPr>
              <a:t>Morin, Parent et </a:t>
            </a:r>
            <a:r>
              <a:rPr lang="fr-CA" sz="1800" dirty="0" err="1" smtClean="0">
                <a:latin typeface="+mj-lt"/>
              </a:rPr>
              <a:t>Montésinos</a:t>
            </a:r>
            <a:r>
              <a:rPr lang="fr-CA" sz="1800" dirty="0" smtClean="0">
                <a:latin typeface="+mj-lt"/>
              </a:rPr>
              <a:t>-G., 2006.</a:t>
            </a:r>
            <a:endParaRPr lang="fr-CA" sz="1800" dirty="0">
              <a:latin typeface="+mj-lt"/>
            </a:endParaRPr>
          </a:p>
        </p:txBody>
      </p:sp>
      <p:pic>
        <p:nvPicPr>
          <p:cNvPr id="9" name="Image 8"/>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7160870" y="3459822"/>
            <a:ext cx="1501140" cy="1943100"/>
          </a:xfrm>
          <a:prstGeom prst="rect">
            <a:avLst/>
          </a:prstGeom>
        </p:spPr>
      </p:pic>
      <p:pic>
        <p:nvPicPr>
          <p:cNvPr id="4" name="Image 3"/>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6372200" y="4601676"/>
            <a:ext cx="1577340" cy="1851660"/>
          </a:xfrm>
          <a:prstGeom prst="rect">
            <a:avLst/>
          </a:prstGeom>
        </p:spPr>
      </p:pic>
      <p:pic>
        <p:nvPicPr>
          <p:cNvPr id="5" name="Image 4"/>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611560" y="4237350"/>
            <a:ext cx="1813560" cy="1828800"/>
          </a:xfrm>
          <a:prstGeom prst="rect">
            <a:avLst/>
          </a:prstGeom>
        </p:spPr>
      </p:pic>
      <p:pic>
        <p:nvPicPr>
          <p:cNvPr id="6" name="Image 5"/>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2051720" y="3933056"/>
            <a:ext cx="1623235" cy="1853074"/>
          </a:xfrm>
          <a:prstGeom prst="rect">
            <a:avLst/>
          </a:prstGeom>
        </p:spPr>
      </p:pic>
      <p:pic>
        <p:nvPicPr>
          <p:cNvPr id="7" name="Image 6"/>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3347864" y="4255357"/>
            <a:ext cx="1386871" cy="1792785"/>
          </a:xfrm>
          <a:prstGeom prst="rect">
            <a:avLst/>
          </a:prstGeom>
        </p:spPr>
      </p:pic>
      <p:pic>
        <p:nvPicPr>
          <p:cNvPr id="8" name="Image 7"/>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5436096" y="3891870"/>
            <a:ext cx="1430419" cy="1829208"/>
          </a:xfrm>
          <a:prstGeom prst="rect">
            <a:avLst/>
          </a:prstGeom>
        </p:spPr>
      </p:pic>
      <p:sp>
        <p:nvSpPr>
          <p:cNvPr id="10" name="Rectangle à coins arrondis 9"/>
          <p:cNvSpPr/>
          <p:nvPr>
            <p:custDataLst>
              <p:tags r:id="rId9"/>
            </p:custDataLst>
          </p:nvPr>
        </p:nvSpPr>
        <p:spPr>
          <a:xfrm>
            <a:off x="467544" y="1988840"/>
            <a:ext cx="8208912" cy="1224136"/>
          </a:xfrm>
          <a:prstGeom prst="roundRect">
            <a:avLst/>
          </a:prstGeom>
          <a:noFill/>
          <a:ln>
            <a:solidFill>
              <a:schemeClr val="tx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space réservé du numéro de diapositive 11"/>
          <p:cNvSpPr>
            <a:spLocks noGrp="1"/>
          </p:cNvSpPr>
          <p:nvPr>
            <p:ph type="sldNum" sz="quarter" idx="12"/>
          </p:nvPr>
        </p:nvSpPr>
        <p:spPr/>
        <p:txBody>
          <a:bodyPr/>
          <a:lstStyle/>
          <a:p>
            <a:fld id="{277C7E22-1971-4EEA-B73A-64AE1A1C2A64}" type="slidenum">
              <a:rPr lang="fr-CA" smtClean="0"/>
              <a:t>14</a:t>
            </a:fld>
            <a:endParaRPr lang="fr-CA"/>
          </a:p>
        </p:txBody>
      </p:sp>
    </p:spTree>
    <p:extLst>
      <p:ext uri="{BB962C8B-B14F-4D97-AF65-F5344CB8AC3E}">
        <p14:creationId xmlns:p14="http://schemas.microsoft.com/office/powerpoint/2010/main" val="44632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3600" b="1" dirty="0" smtClean="0"/>
              <a:t>Concepts clés du projet : </a:t>
            </a:r>
            <a:br>
              <a:rPr lang="fr-CA" sz="3600" b="1" dirty="0" smtClean="0"/>
            </a:br>
            <a:r>
              <a:rPr lang="fr-CA" sz="3600" b="1" dirty="0" smtClean="0"/>
              <a:t>La technologie</a:t>
            </a:r>
            <a:endParaRPr lang="fr-CA" sz="3600" b="1" dirty="0"/>
          </a:p>
        </p:txBody>
      </p:sp>
      <p:sp>
        <p:nvSpPr>
          <p:cNvPr id="3" name="Espace réservé du contenu 2"/>
          <p:cNvSpPr>
            <a:spLocks noGrp="1"/>
          </p:cNvSpPr>
          <p:nvPr>
            <p:ph idx="1"/>
            <p:custDataLst>
              <p:tags r:id="rId2"/>
            </p:custDataLst>
          </p:nvPr>
        </p:nvSpPr>
        <p:spPr/>
        <p:txBody>
          <a:bodyPr/>
          <a:lstStyle/>
          <a:p>
            <a:pPr marL="0" indent="0">
              <a:buNone/>
            </a:pPr>
            <a:r>
              <a:rPr lang="fr-CA" sz="2400" dirty="0" smtClean="0"/>
              <a:t>Avantage possible de l’utilisation de la technologie dans un contexte d’apprentissage :  </a:t>
            </a:r>
          </a:p>
          <a:p>
            <a:pPr lvl="1"/>
            <a:r>
              <a:rPr lang="fr-CA" dirty="0" smtClean="0"/>
              <a:t>Motivation à l’utilisation de l’</a:t>
            </a:r>
            <a:r>
              <a:rPr lang="fr-CA" dirty="0" err="1" smtClean="0"/>
              <a:t>iPad</a:t>
            </a:r>
            <a:r>
              <a:rPr lang="fr-CA" dirty="0"/>
              <a:t>;</a:t>
            </a:r>
            <a:endParaRPr lang="fr-CA" dirty="0" smtClean="0"/>
          </a:p>
          <a:p>
            <a:pPr lvl="1"/>
            <a:r>
              <a:rPr lang="fr-CA" dirty="0" smtClean="0"/>
              <a:t>Permettre à chaque élève de progresser à son rythme;</a:t>
            </a:r>
          </a:p>
          <a:p>
            <a:pPr lvl="1"/>
            <a:r>
              <a:rPr lang="fr-CA" dirty="0" smtClean="0"/>
              <a:t>Rétroaction rapide;</a:t>
            </a:r>
          </a:p>
          <a:p>
            <a:pPr lvl="1"/>
            <a:r>
              <a:rPr lang="fr-CA" dirty="0" smtClean="0"/>
              <a:t>Plus grand investissement;</a:t>
            </a:r>
          </a:p>
          <a:p>
            <a:pPr lvl="1"/>
            <a:r>
              <a:rPr lang="fr-CA" dirty="0" smtClean="0"/>
              <a:t>Persistance plus grande.</a:t>
            </a:r>
          </a:p>
          <a:p>
            <a:pPr lvl="1"/>
            <a:endParaRPr lang="fr-CA" dirty="0"/>
          </a:p>
        </p:txBody>
      </p:sp>
      <p:pic>
        <p:nvPicPr>
          <p:cNvPr id="4" name="Image 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499992" y="4869160"/>
            <a:ext cx="4396000" cy="1647848"/>
          </a:xfrm>
          <a:prstGeom prst="rect">
            <a:avLst/>
          </a:prstGeom>
        </p:spPr>
      </p:pic>
      <p:pic>
        <p:nvPicPr>
          <p:cNvPr id="5" name="Image 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4860032" y="3665737"/>
            <a:ext cx="2124780" cy="1192148"/>
          </a:xfrm>
          <a:prstGeom prst="rect">
            <a:avLst/>
          </a:prstGeom>
        </p:spPr>
      </p:pic>
      <p:pic>
        <p:nvPicPr>
          <p:cNvPr id="6" name="Image 5"/>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2915816" y="5155758"/>
            <a:ext cx="1215008" cy="1215008"/>
          </a:xfrm>
          <a:prstGeom prst="rect">
            <a:avLst/>
          </a:prstGeom>
        </p:spPr>
      </p:pic>
      <p:sp>
        <p:nvSpPr>
          <p:cNvPr id="8" name="Espace réservé du numéro de diapositive 7"/>
          <p:cNvSpPr>
            <a:spLocks noGrp="1"/>
          </p:cNvSpPr>
          <p:nvPr>
            <p:ph type="sldNum" sz="quarter" idx="12"/>
          </p:nvPr>
        </p:nvSpPr>
        <p:spPr/>
        <p:txBody>
          <a:bodyPr/>
          <a:lstStyle/>
          <a:p>
            <a:fld id="{277C7E22-1971-4EEA-B73A-64AE1A1C2A64}" type="slidenum">
              <a:rPr lang="fr-CA" smtClean="0"/>
              <a:t>15</a:t>
            </a:fld>
            <a:endParaRPr lang="fr-CA"/>
          </a:p>
        </p:txBody>
      </p:sp>
    </p:spTree>
    <p:extLst>
      <p:ext uri="{BB962C8B-B14F-4D97-AF65-F5344CB8AC3E}">
        <p14:creationId xmlns:p14="http://schemas.microsoft.com/office/powerpoint/2010/main" val="305902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2346" y="1093304"/>
            <a:ext cx="5824736" cy="1143000"/>
          </a:xfrm>
        </p:spPr>
        <p:txBody>
          <a:bodyPr>
            <a:normAutofit/>
          </a:bodyPr>
          <a:lstStyle/>
          <a:p>
            <a:pPr algn="ctr"/>
            <a:r>
              <a:rPr lang="fr-CA" sz="3600" b="1" dirty="0" smtClean="0"/>
              <a:t>Concepts clés du projet : </a:t>
            </a:r>
            <a:br>
              <a:rPr lang="fr-CA" sz="3600" b="1" dirty="0" smtClean="0"/>
            </a:br>
            <a:r>
              <a:rPr lang="fr-CA" sz="3600" b="1" dirty="0" smtClean="0"/>
              <a:t>La métacognition</a:t>
            </a:r>
            <a:endParaRPr lang="fr-CA" sz="3600" b="1" dirty="0"/>
          </a:p>
        </p:txBody>
      </p:sp>
      <p:sp>
        <p:nvSpPr>
          <p:cNvPr id="3" name="Espace réservé du contenu 2"/>
          <p:cNvSpPr>
            <a:spLocks noGrp="1"/>
          </p:cNvSpPr>
          <p:nvPr>
            <p:ph idx="1"/>
            <p:custDataLst>
              <p:tags r:id="rId2"/>
            </p:custDataLst>
          </p:nvPr>
        </p:nvSpPr>
        <p:spPr>
          <a:xfrm>
            <a:off x="338336" y="2420888"/>
            <a:ext cx="8229600" cy="3840440"/>
          </a:xfrm>
          <a:effectLst>
            <a:outerShdw blurRad="50800" dist="38100" dir="5400000" algn="t" rotWithShape="0">
              <a:prstClr val="black">
                <a:alpha val="40000"/>
              </a:prstClr>
            </a:outerShdw>
          </a:effectLst>
        </p:spPr>
        <p:txBody>
          <a:bodyPr/>
          <a:lstStyle/>
          <a:p>
            <a:pPr marL="268288" indent="-268288" algn="just">
              <a:buNone/>
            </a:pPr>
            <a:r>
              <a:rPr lang="fr-CA" dirty="0" smtClean="0">
                <a:latin typeface="+mj-lt"/>
              </a:rPr>
              <a:t>« </a:t>
            </a:r>
            <a:r>
              <a:rPr lang="fr-CA" sz="2400" spc="-20" dirty="0" smtClean="0">
                <a:latin typeface="+mj-lt"/>
              </a:rPr>
              <a:t>Les processus métacognitifs font référence aux connaissances qu’un lecteur possède sur le processus de lecture; ils concernent également la capacité du lecteur à se rendre compte d’une perte de compréhension et, dans ce cas, à utiliser les stratégies appropriées pour remédier au problème. »</a:t>
            </a:r>
            <a:endParaRPr lang="fr-CA" sz="2400" spc="-20" dirty="0">
              <a:latin typeface="+mj-lt"/>
            </a:endParaRPr>
          </a:p>
          <a:p>
            <a:pPr marL="0" indent="0">
              <a:spcBef>
                <a:spcPts val="1200"/>
              </a:spcBef>
              <a:buNone/>
            </a:pPr>
            <a:r>
              <a:rPr lang="fr-CA" sz="2000" dirty="0" err="1" smtClean="0">
                <a:latin typeface="+mj-lt"/>
              </a:rPr>
              <a:t>Giasson</a:t>
            </a:r>
            <a:r>
              <a:rPr lang="fr-CA" sz="2000" dirty="0" smtClean="0">
                <a:latin typeface="+mj-lt"/>
              </a:rPr>
              <a:t>, 1990, p. 151.</a:t>
            </a:r>
            <a:endParaRPr lang="fr-CA" sz="2000" dirty="0">
              <a:latin typeface="+mj-lt"/>
            </a:endParaRPr>
          </a:p>
        </p:txBody>
      </p:sp>
      <p:pic>
        <p:nvPicPr>
          <p:cNvPr id="4" name="Image 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707904" y="4725144"/>
            <a:ext cx="5078224" cy="1988840"/>
          </a:xfrm>
          <a:prstGeom prst="rect">
            <a:avLst/>
          </a:prstGeom>
        </p:spPr>
      </p:pic>
      <p:pic>
        <p:nvPicPr>
          <p:cNvPr id="5" name="Image 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020272" y="548680"/>
            <a:ext cx="2016224" cy="2016224"/>
          </a:xfrm>
          <a:prstGeom prst="rect">
            <a:avLst/>
          </a:prstGeom>
          <a:effectLst>
            <a:softEdge rad="317500"/>
          </a:effectLst>
        </p:spPr>
      </p:pic>
      <p:sp>
        <p:nvSpPr>
          <p:cNvPr id="6" name="Rectangle à coins arrondis 5"/>
          <p:cNvSpPr/>
          <p:nvPr>
            <p:custDataLst>
              <p:tags r:id="rId5"/>
            </p:custDataLst>
          </p:nvPr>
        </p:nvSpPr>
        <p:spPr>
          <a:xfrm>
            <a:off x="292748" y="2420888"/>
            <a:ext cx="8493379" cy="2016224"/>
          </a:xfrm>
          <a:prstGeom prst="roundRect">
            <a:avLst/>
          </a:prstGeom>
          <a:noFill/>
          <a:ln>
            <a:solidFill>
              <a:schemeClr val="tx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space réservé du numéro de diapositive 7"/>
          <p:cNvSpPr>
            <a:spLocks noGrp="1"/>
          </p:cNvSpPr>
          <p:nvPr>
            <p:ph type="sldNum" sz="quarter" idx="12"/>
          </p:nvPr>
        </p:nvSpPr>
        <p:spPr/>
        <p:txBody>
          <a:bodyPr/>
          <a:lstStyle/>
          <a:p>
            <a:fld id="{277C7E22-1971-4EEA-B73A-64AE1A1C2A64}" type="slidenum">
              <a:rPr lang="fr-CA" smtClean="0"/>
              <a:t>16</a:t>
            </a:fld>
            <a:endParaRPr lang="fr-CA"/>
          </a:p>
        </p:txBody>
      </p:sp>
    </p:spTree>
    <p:extLst>
      <p:ext uri="{BB962C8B-B14F-4D97-AF65-F5344CB8AC3E}">
        <p14:creationId xmlns:p14="http://schemas.microsoft.com/office/powerpoint/2010/main" val="200225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976840"/>
            <a:ext cx="4906888" cy="996720"/>
          </a:xfrm>
        </p:spPr>
        <p:txBody>
          <a:bodyPr>
            <a:noAutofit/>
          </a:bodyPr>
          <a:lstStyle/>
          <a:p>
            <a:pPr algn="ctr"/>
            <a:r>
              <a:rPr lang="fr-CA" sz="3600" b="1" dirty="0" smtClean="0"/>
              <a:t>Première étape : </a:t>
            </a:r>
            <a:br>
              <a:rPr lang="fr-CA" sz="3600" b="1" dirty="0" smtClean="0"/>
            </a:br>
            <a:r>
              <a:rPr lang="fr-CA" sz="3600" b="1" dirty="0" smtClean="0"/>
              <a:t>organisation de la classe</a:t>
            </a:r>
            <a:endParaRPr lang="fr-CA" sz="3600" b="1" dirty="0"/>
          </a:p>
        </p:txBody>
      </p:sp>
      <p:sp>
        <p:nvSpPr>
          <p:cNvPr id="3" name="Espace réservé du contenu 2"/>
          <p:cNvSpPr>
            <a:spLocks noGrp="1"/>
          </p:cNvSpPr>
          <p:nvPr>
            <p:ph idx="1"/>
            <p:custDataLst>
              <p:tags r:id="rId2"/>
            </p:custDataLst>
          </p:nvPr>
        </p:nvSpPr>
        <p:spPr>
          <a:xfrm>
            <a:off x="467544" y="2564903"/>
            <a:ext cx="8229600" cy="4239229"/>
          </a:xfrm>
        </p:spPr>
        <p:txBody>
          <a:bodyPr>
            <a:normAutofit fontScale="92500" lnSpcReduction="20000"/>
          </a:bodyPr>
          <a:lstStyle/>
          <a:p>
            <a:pPr marL="360363" indent="-360363">
              <a:buClr>
                <a:schemeClr val="accent1"/>
              </a:buClr>
              <a:buSzPct val="65000"/>
              <a:buFont typeface="Wingdings" panose="05000000000000000000" pitchFamily="2" charset="2"/>
              <a:buChar char=""/>
            </a:pPr>
            <a:r>
              <a:rPr lang="fr-CA" dirty="0"/>
              <a:t>Déterminer différents niveaux en </a:t>
            </a:r>
            <a:r>
              <a:rPr lang="fr-CA" dirty="0" smtClean="0"/>
              <a:t>lecture en fonction :</a:t>
            </a:r>
          </a:p>
          <a:p>
            <a:pPr marL="628650" lvl="1" indent="-268288">
              <a:buFont typeface="Courier New" panose="02070309020205020404" pitchFamily="49" charset="0"/>
              <a:buChar char="o"/>
            </a:pPr>
            <a:r>
              <a:rPr lang="fr-CA" sz="2600" dirty="0" smtClean="0"/>
              <a:t> </a:t>
            </a:r>
            <a:r>
              <a:rPr lang="fr-CA" sz="2600" dirty="0"/>
              <a:t>du niveau des </a:t>
            </a:r>
            <a:r>
              <a:rPr lang="fr-CA" sz="2600" dirty="0" smtClean="0"/>
              <a:t>élèves; </a:t>
            </a:r>
          </a:p>
          <a:p>
            <a:pPr marL="628650" lvl="1" indent="-268288">
              <a:buFont typeface="Courier New" panose="02070309020205020404" pitchFamily="49" charset="0"/>
              <a:buChar char="o"/>
            </a:pPr>
            <a:r>
              <a:rPr lang="fr-CA" sz="2600" dirty="0" smtClean="0"/>
              <a:t>des </a:t>
            </a:r>
            <a:r>
              <a:rPr lang="fr-CA" sz="2600" dirty="0"/>
              <a:t>livres présents en </a:t>
            </a:r>
            <a:r>
              <a:rPr lang="fr-CA" sz="2600" dirty="0" smtClean="0"/>
              <a:t>classe;</a:t>
            </a:r>
          </a:p>
          <a:p>
            <a:pPr marL="628650" lvl="1" indent="-268288">
              <a:buFont typeface="Courier New" panose="02070309020205020404" pitchFamily="49" charset="0"/>
              <a:buChar char="o"/>
            </a:pPr>
            <a:r>
              <a:rPr lang="fr-CA" sz="2600" dirty="0" smtClean="0"/>
              <a:t>des </a:t>
            </a:r>
            <a:r>
              <a:rPr lang="fr-CA" sz="2600" dirty="0"/>
              <a:t>niveaux du Continuum en </a:t>
            </a:r>
            <a:r>
              <a:rPr lang="fr-CA" sz="2600" dirty="0" smtClean="0"/>
              <a:t>lecture; </a:t>
            </a:r>
          </a:p>
          <a:p>
            <a:pPr marL="628650" lvl="1" indent="-268288">
              <a:buFont typeface="Courier New" panose="02070309020205020404" pitchFamily="49" charset="0"/>
              <a:buChar char="o"/>
            </a:pPr>
            <a:r>
              <a:rPr lang="fr-CA" sz="2600" dirty="0" smtClean="0"/>
              <a:t>du </a:t>
            </a:r>
            <a:r>
              <a:rPr lang="fr-CA" sz="2600" dirty="0"/>
              <a:t>Guide d’enseignement efficace de la lecture de la maternelle à la 3e année</a:t>
            </a:r>
            <a:r>
              <a:rPr lang="fr-CA" sz="2600" dirty="0" smtClean="0"/>
              <a:t>.</a:t>
            </a:r>
            <a:endParaRPr lang="fr-CA" sz="2600" dirty="0"/>
          </a:p>
          <a:p>
            <a:pPr marL="360363" indent="-360363">
              <a:buClr>
                <a:schemeClr val="accent1"/>
              </a:buClr>
              <a:buSzPct val="65000"/>
              <a:buFont typeface="Wingdings" panose="05000000000000000000" pitchFamily="2" charset="2"/>
              <a:buChar char=""/>
            </a:pPr>
            <a:r>
              <a:rPr lang="fr-CA" dirty="0"/>
              <a:t>Classement des livres de la classe </a:t>
            </a:r>
            <a:r>
              <a:rPr lang="fr-CA" dirty="0" smtClean="0"/>
              <a:t>selon différentes couleurs déterminés.</a:t>
            </a:r>
          </a:p>
          <a:p>
            <a:pPr marL="360363" indent="-360363" algn="ctr">
              <a:buClr>
                <a:schemeClr val="accent1"/>
              </a:buClr>
              <a:buNone/>
            </a:pPr>
            <a:r>
              <a:rPr lang="fr-CA" b="1" dirty="0" smtClean="0"/>
              <a:t> Constat qu’il manquait de livres à la </a:t>
            </a:r>
            <a:br>
              <a:rPr lang="fr-CA" b="1" dirty="0" smtClean="0"/>
            </a:br>
            <a:r>
              <a:rPr lang="fr-CA" b="1" dirty="0" smtClean="0"/>
              <a:t>pointure des élèves en difficulté.</a:t>
            </a:r>
          </a:p>
          <a:p>
            <a:pPr marL="360363" indent="-360363">
              <a:buClr>
                <a:schemeClr val="accent1"/>
              </a:buClr>
              <a:buSzPct val="65000"/>
              <a:buFont typeface="Wingdings" panose="05000000000000000000" pitchFamily="2" charset="2"/>
              <a:buChar char=""/>
            </a:pPr>
            <a:r>
              <a:rPr lang="fr-CA" dirty="0"/>
              <a:t>Choix de 2 à 4 livres par niveau qui sont retirés des bacs afin d’être réservés pour l’évaluation uniquement</a:t>
            </a:r>
            <a:r>
              <a:rPr lang="fr-CA" dirty="0" smtClean="0"/>
              <a:t>.</a:t>
            </a:r>
            <a:endParaRPr lang="fr-CA" dirty="0"/>
          </a:p>
        </p:txBody>
      </p:sp>
      <p:sp>
        <p:nvSpPr>
          <p:cNvPr id="6" name="Espace réservé du numéro de diapositive 5"/>
          <p:cNvSpPr>
            <a:spLocks noGrp="1"/>
          </p:cNvSpPr>
          <p:nvPr>
            <p:ph type="sldNum" sz="quarter" idx="12"/>
          </p:nvPr>
        </p:nvSpPr>
        <p:spPr/>
        <p:txBody>
          <a:bodyPr/>
          <a:lstStyle/>
          <a:p>
            <a:fld id="{277C7E22-1971-4EEA-B73A-64AE1A1C2A64}" type="slidenum">
              <a:rPr lang="fr-CA" smtClean="0"/>
              <a:t>17</a:t>
            </a:fld>
            <a:endParaRPr lang="fr-CA"/>
          </a:p>
        </p:txBody>
      </p:sp>
    </p:spTree>
    <p:extLst>
      <p:ext uri="{BB962C8B-B14F-4D97-AF65-F5344CB8AC3E}">
        <p14:creationId xmlns:p14="http://schemas.microsoft.com/office/powerpoint/2010/main" val="2935831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821050" y="883792"/>
            <a:ext cx="3373884" cy="2520000"/>
          </a:xfrm>
          <a:prstGeom prst="rect">
            <a:avLst/>
          </a:prstGeom>
          <a:ln>
            <a:noFill/>
          </a:ln>
          <a:effectLst>
            <a:softEdge rad="112500"/>
          </a:effectLst>
        </p:spPr>
      </p:pic>
      <p:pic>
        <p:nvPicPr>
          <p:cNvPr id="4" name="Espace réservé du contenu 3"/>
          <p:cNvPicPr>
            <a:picLocks noGrp="1" noChangeAspect="1"/>
          </p:cNvPicPr>
          <p:nvPr>
            <p:ph idx="1"/>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220072" y="883792"/>
            <a:ext cx="3373884" cy="2520000"/>
          </a:xfrm>
          <a:prstGeom prst="rect">
            <a:avLst/>
          </a:prstGeom>
          <a:ln>
            <a:noFill/>
          </a:ln>
          <a:effectLst>
            <a:softEdge rad="112500"/>
          </a:effectLst>
        </p:spPr>
      </p:pic>
      <p:pic>
        <p:nvPicPr>
          <p:cNvPr id="6" name="Imag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059832" y="3471874"/>
            <a:ext cx="3373883" cy="2520000"/>
          </a:xfrm>
          <a:prstGeom prst="rect">
            <a:avLst/>
          </a:prstGeom>
          <a:ln>
            <a:noFill/>
          </a:ln>
          <a:effectLst>
            <a:softEdge rad="112500"/>
          </a:effectLst>
        </p:spPr>
      </p:pic>
      <p:sp>
        <p:nvSpPr>
          <p:cNvPr id="2" name="ZoneTexte 1"/>
          <p:cNvSpPr txBox="1"/>
          <p:nvPr>
            <p:custDataLst>
              <p:tags r:id="rId4"/>
            </p:custDataLst>
          </p:nvPr>
        </p:nvSpPr>
        <p:spPr>
          <a:xfrm>
            <a:off x="569604" y="6055922"/>
            <a:ext cx="8568952" cy="646331"/>
          </a:xfrm>
          <a:prstGeom prst="rect">
            <a:avLst/>
          </a:prstGeom>
          <a:noFill/>
        </p:spPr>
        <p:txBody>
          <a:bodyPr wrap="square" rtlCol="0">
            <a:spAutoFit/>
          </a:bodyPr>
          <a:lstStyle/>
          <a:p>
            <a:r>
              <a:rPr lang="fr-CA" dirty="0">
                <a:hlinkClick r:id="rId10"/>
              </a:rPr>
              <a:t>http://www.recit.cspaysbleuets.qc.ca/jeannemance/2017/03/19/classement-des-livres-de-la-classe-selon-differentes-couleurs-determines</a:t>
            </a:r>
            <a:r>
              <a:rPr lang="fr-CA" dirty="0" smtClean="0">
                <a:hlinkClick r:id="rId10"/>
              </a:rPr>
              <a:t>/</a:t>
            </a:r>
            <a:r>
              <a:rPr lang="fr-CA" dirty="0" smtClean="0"/>
              <a:t> </a:t>
            </a:r>
            <a:endParaRPr lang="fr-CA" dirty="0"/>
          </a:p>
        </p:txBody>
      </p:sp>
      <p:sp>
        <p:nvSpPr>
          <p:cNvPr id="7" name="Espace réservé du numéro de diapositive 6"/>
          <p:cNvSpPr>
            <a:spLocks noGrp="1"/>
          </p:cNvSpPr>
          <p:nvPr>
            <p:ph type="sldNum" sz="quarter" idx="12"/>
          </p:nvPr>
        </p:nvSpPr>
        <p:spPr/>
        <p:txBody>
          <a:bodyPr/>
          <a:lstStyle/>
          <a:p>
            <a:fld id="{277C7E22-1971-4EEA-B73A-64AE1A1C2A64}" type="slidenum">
              <a:rPr lang="fr-CA" smtClean="0"/>
              <a:t>18</a:t>
            </a:fld>
            <a:endParaRPr lang="fr-CA"/>
          </a:p>
        </p:txBody>
      </p:sp>
    </p:spTree>
    <p:extLst>
      <p:ext uri="{BB962C8B-B14F-4D97-AF65-F5344CB8AC3E}">
        <p14:creationId xmlns:p14="http://schemas.microsoft.com/office/powerpoint/2010/main" val="85389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845840"/>
            <a:ext cx="8229600" cy="1143000"/>
          </a:xfrm>
        </p:spPr>
        <p:txBody>
          <a:bodyPr>
            <a:normAutofit/>
          </a:bodyPr>
          <a:lstStyle/>
          <a:p>
            <a:pPr algn="ctr"/>
            <a:r>
              <a:rPr lang="fr-CA" sz="3600" b="1" dirty="0" smtClean="0"/>
              <a:t>Deuxième étape : </a:t>
            </a:r>
            <a:br>
              <a:rPr lang="fr-CA" sz="3600" b="1" dirty="0" smtClean="0"/>
            </a:br>
            <a:r>
              <a:rPr lang="fr-CA" sz="3600" b="1" dirty="0" smtClean="0"/>
              <a:t>réalisation d’un portrait pour chaque élève</a:t>
            </a:r>
            <a:endParaRPr lang="fr-CA" sz="3600" b="1" dirty="0"/>
          </a:p>
        </p:txBody>
      </p:sp>
      <p:sp>
        <p:nvSpPr>
          <p:cNvPr id="3" name="Espace réservé du contenu 2"/>
          <p:cNvSpPr>
            <a:spLocks noGrp="1"/>
          </p:cNvSpPr>
          <p:nvPr>
            <p:ph idx="1"/>
            <p:custDataLst>
              <p:tags r:id="rId2"/>
            </p:custDataLst>
          </p:nvPr>
        </p:nvSpPr>
        <p:spPr>
          <a:xfrm>
            <a:off x="456656" y="2975647"/>
            <a:ext cx="8229600" cy="3405681"/>
          </a:xfrm>
        </p:spPr>
        <p:txBody>
          <a:bodyPr>
            <a:normAutofit/>
          </a:bodyPr>
          <a:lstStyle/>
          <a:p>
            <a:pPr marL="0" indent="0">
              <a:buClr>
                <a:schemeClr val="accent1"/>
              </a:buClr>
              <a:buNone/>
            </a:pPr>
            <a:r>
              <a:rPr lang="fr-CA" sz="2400" dirty="0"/>
              <a:t>Création d’une grille de consignation pour chacun des livres </a:t>
            </a:r>
            <a:r>
              <a:rPr lang="fr-CA" sz="2400" dirty="0" smtClean="0"/>
              <a:t>choisis </a:t>
            </a:r>
            <a:r>
              <a:rPr lang="fr-CA" sz="2400" dirty="0"/>
              <a:t>pour l’évaluation. </a:t>
            </a:r>
            <a:endParaRPr lang="fr-CA" sz="2400" dirty="0" smtClean="0"/>
          </a:p>
          <a:p>
            <a:pPr marL="639763" lvl="1" indent="-279400">
              <a:buFont typeface="Courier New" panose="02070309020205020404" pitchFamily="49" charset="0"/>
              <a:buChar char="o"/>
            </a:pPr>
            <a:r>
              <a:rPr lang="fr-CA" dirty="0" smtClean="0"/>
              <a:t>Pas d’importance accordée aux mots-minute</a:t>
            </a:r>
          </a:p>
          <a:p>
            <a:pPr marL="639763" lvl="1" indent="-279400">
              <a:buFont typeface="Courier New" panose="02070309020205020404" pitchFamily="49" charset="0"/>
              <a:buChar char="o"/>
            </a:pPr>
            <a:r>
              <a:rPr lang="fr-CA" dirty="0" smtClean="0"/>
              <a:t>Méprises de différentes importances</a:t>
            </a:r>
          </a:p>
          <a:p>
            <a:pPr marL="639763" lvl="1" indent="-279400">
              <a:buFont typeface="Courier New" panose="02070309020205020404" pitchFamily="49" charset="0"/>
              <a:buChar char="o"/>
            </a:pPr>
            <a:r>
              <a:rPr lang="fr-CA" dirty="0" smtClean="0"/>
              <a:t>Annule la méprise si l’élève se corrige</a:t>
            </a:r>
          </a:p>
          <a:p>
            <a:pPr marL="639763" lvl="1" indent="-279400">
              <a:buFont typeface="Courier New" panose="02070309020205020404" pitchFamily="49" charset="0"/>
              <a:buChar char="o"/>
            </a:pPr>
            <a:r>
              <a:rPr lang="fr-CA" dirty="0" smtClean="0"/>
              <a:t>Pourcentage d’exactitude au-dessus de 95 % pour le niveau d’autonomie de l’élève, pour le travail de la fluence.</a:t>
            </a:r>
          </a:p>
          <a:p>
            <a:endParaRPr lang="fr-CA" dirty="0" smtClean="0"/>
          </a:p>
          <a:p>
            <a:endParaRPr lang="fr-CA" dirty="0"/>
          </a:p>
          <a:p>
            <a:endParaRPr lang="fr-CA" dirty="0"/>
          </a:p>
        </p:txBody>
      </p:sp>
      <p:sp>
        <p:nvSpPr>
          <p:cNvPr id="4" name="ZoneTexte 3"/>
          <p:cNvSpPr txBox="1"/>
          <p:nvPr>
            <p:custDataLst>
              <p:tags r:id="rId3"/>
            </p:custDataLst>
          </p:nvPr>
        </p:nvSpPr>
        <p:spPr>
          <a:xfrm>
            <a:off x="456656" y="2204864"/>
            <a:ext cx="8363816" cy="646331"/>
          </a:xfrm>
          <a:prstGeom prst="rect">
            <a:avLst/>
          </a:prstGeom>
          <a:noFill/>
        </p:spPr>
        <p:txBody>
          <a:bodyPr wrap="square" rtlCol="0">
            <a:spAutoFit/>
          </a:bodyPr>
          <a:lstStyle/>
          <a:p>
            <a:r>
              <a:rPr lang="fr-CA" dirty="0">
                <a:hlinkClick r:id="rId6"/>
              </a:rPr>
              <a:t>http://www.recit.cspaysbleuets.qc.ca/jeannemance/2017/03/18/realisation-dun-portrait-pour-chaque-eleve</a:t>
            </a:r>
            <a:r>
              <a:rPr lang="fr-CA" dirty="0" smtClean="0">
                <a:hlinkClick r:id="rId6"/>
              </a:rPr>
              <a:t>/</a:t>
            </a:r>
            <a:r>
              <a:rPr lang="fr-CA" dirty="0" smtClean="0"/>
              <a:t> </a:t>
            </a:r>
            <a:endParaRPr lang="fr-CA" dirty="0"/>
          </a:p>
        </p:txBody>
      </p:sp>
      <p:sp>
        <p:nvSpPr>
          <p:cNvPr id="6" name="Espace réservé du numéro de diapositive 5"/>
          <p:cNvSpPr>
            <a:spLocks noGrp="1"/>
          </p:cNvSpPr>
          <p:nvPr>
            <p:ph type="sldNum" sz="quarter" idx="12"/>
          </p:nvPr>
        </p:nvSpPr>
        <p:spPr/>
        <p:txBody>
          <a:bodyPr/>
          <a:lstStyle/>
          <a:p>
            <a:fld id="{277C7E22-1971-4EEA-B73A-64AE1A1C2A64}" type="slidenum">
              <a:rPr lang="fr-CA" smtClean="0"/>
              <a:t>19</a:t>
            </a:fld>
            <a:endParaRPr lang="fr-CA"/>
          </a:p>
        </p:txBody>
      </p:sp>
    </p:spTree>
    <p:extLst>
      <p:ext uri="{BB962C8B-B14F-4D97-AF65-F5344CB8AC3E}">
        <p14:creationId xmlns:p14="http://schemas.microsoft.com/office/powerpoint/2010/main" val="3051952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3600" b="1" dirty="0" smtClean="0"/>
              <a:t>Objectif de la rencontre</a:t>
            </a:r>
            <a:endParaRPr lang="fr-CA" sz="3600" b="1" dirty="0"/>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3411107057"/>
              </p:ext>
            </p:extLst>
          </p:nvPr>
        </p:nvGraphicFramePr>
        <p:xfrm>
          <a:off x="446856" y="3284984"/>
          <a:ext cx="8229600" cy="29676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ZoneTexte 4"/>
          <p:cNvSpPr txBox="1"/>
          <p:nvPr>
            <p:custDataLst>
              <p:tags r:id="rId3"/>
            </p:custDataLst>
          </p:nvPr>
        </p:nvSpPr>
        <p:spPr>
          <a:xfrm>
            <a:off x="467544" y="2060847"/>
            <a:ext cx="8208912" cy="830997"/>
          </a:xfrm>
          <a:prstGeom prst="rect">
            <a:avLst/>
          </a:prstGeom>
          <a:noFill/>
        </p:spPr>
        <p:txBody>
          <a:bodyPr wrap="square" rtlCol="0">
            <a:spAutoFit/>
          </a:bodyPr>
          <a:lstStyle/>
          <a:p>
            <a:pPr algn="ctr"/>
            <a:r>
              <a:rPr lang="fr-CA" sz="2400" dirty="0" smtClean="0"/>
              <a:t>Présenter un projet expérimenté en classe</a:t>
            </a:r>
          </a:p>
          <a:p>
            <a:pPr algn="ctr"/>
            <a:r>
              <a:rPr lang="fr-CA" sz="2400" dirty="0" smtClean="0"/>
              <a:t> qui a obtenu de bons résultats.</a:t>
            </a:r>
            <a:endParaRPr lang="fr-CA" sz="2400" dirty="0"/>
          </a:p>
        </p:txBody>
      </p:sp>
      <p:sp>
        <p:nvSpPr>
          <p:cNvPr id="6" name="Espace réservé du numéro de diapositive 5"/>
          <p:cNvSpPr>
            <a:spLocks noGrp="1"/>
          </p:cNvSpPr>
          <p:nvPr>
            <p:ph type="sldNum" sz="quarter" idx="12"/>
          </p:nvPr>
        </p:nvSpPr>
        <p:spPr/>
        <p:txBody>
          <a:bodyPr/>
          <a:lstStyle/>
          <a:p>
            <a:fld id="{277C7E22-1971-4EEA-B73A-64AE1A1C2A64}" type="slidenum">
              <a:rPr lang="fr-CA" smtClean="0"/>
              <a:t>2</a:t>
            </a:fld>
            <a:endParaRPr lang="fr-CA"/>
          </a:p>
        </p:txBody>
      </p:sp>
    </p:spTree>
    <p:extLst>
      <p:ext uri="{BB962C8B-B14F-4D97-AF65-F5344CB8AC3E}">
        <p14:creationId xmlns:p14="http://schemas.microsoft.com/office/powerpoint/2010/main" val="1942663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917848"/>
            <a:ext cx="8229600" cy="1143000"/>
          </a:xfrm>
        </p:spPr>
        <p:txBody>
          <a:bodyPr>
            <a:normAutofit/>
          </a:bodyPr>
          <a:lstStyle/>
          <a:p>
            <a:pPr algn="ctr"/>
            <a:r>
              <a:rPr lang="fr-CA" sz="3600" b="1" dirty="0" smtClean="0"/>
              <a:t>Deuxième étape (suite) : </a:t>
            </a:r>
            <a:br>
              <a:rPr lang="fr-CA" sz="3600" b="1" dirty="0" smtClean="0"/>
            </a:br>
            <a:r>
              <a:rPr lang="fr-CA" sz="3600" b="1" dirty="0" smtClean="0"/>
              <a:t>réalisation d’un portrait pour chaque élève</a:t>
            </a:r>
            <a:endParaRPr lang="fr-CA" sz="3600" b="1" dirty="0"/>
          </a:p>
        </p:txBody>
      </p:sp>
      <p:sp>
        <p:nvSpPr>
          <p:cNvPr id="3" name="Espace réservé du contenu 2"/>
          <p:cNvSpPr>
            <a:spLocks noGrp="1"/>
          </p:cNvSpPr>
          <p:nvPr>
            <p:ph idx="1"/>
            <p:custDataLst>
              <p:tags r:id="rId2"/>
            </p:custDataLst>
          </p:nvPr>
        </p:nvSpPr>
        <p:spPr>
          <a:xfrm>
            <a:off x="457200" y="2636912"/>
            <a:ext cx="8229600" cy="4101088"/>
          </a:xfrm>
        </p:spPr>
        <p:txBody>
          <a:bodyPr>
            <a:normAutofit fontScale="25000" lnSpcReduction="20000"/>
          </a:bodyPr>
          <a:lstStyle/>
          <a:p>
            <a:pPr marL="360363" indent="-360363">
              <a:buClr>
                <a:schemeClr val="accent1"/>
              </a:buClr>
              <a:buSzPct val="65000"/>
              <a:buFont typeface="Wingdings" panose="05000000000000000000" pitchFamily="2" charset="2"/>
              <a:buChar char=""/>
            </a:pPr>
            <a:endParaRPr lang="fr-CA" sz="9600" spc="100" dirty="0" smtClean="0"/>
          </a:p>
          <a:p>
            <a:pPr marL="360363" indent="-360363">
              <a:buClr>
                <a:schemeClr val="accent1"/>
              </a:buClr>
              <a:buSzPct val="65000"/>
              <a:buFont typeface="Wingdings" panose="05000000000000000000" pitchFamily="2" charset="2"/>
              <a:buChar char=""/>
            </a:pPr>
            <a:r>
              <a:rPr lang="fr-CA" sz="9600" spc="100" dirty="0" smtClean="0"/>
              <a:t>Annoter </a:t>
            </a:r>
            <a:r>
              <a:rPr lang="fr-CA" sz="9600" spc="100" dirty="0"/>
              <a:t>la lecture de l’élève après l’enregistrement pour rester concentrer </a:t>
            </a:r>
            <a:r>
              <a:rPr lang="fr-CA" sz="9600" spc="100" dirty="0" smtClean="0"/>
              <a:t>sur la </a:t>
            </a:r>
            <a:r>
              <a:rPr lang="fr-CA" sz="9600" spc="100" dirty="0"/>
              <a:t>lecture de l’élève</a:t>
            </a:r>
            <a:r>
              <a:rPr lang="fr-CA" sz="9600" spc="100" dirty="0" smtClean="0"/>
              <a:t>.</a:t>
            </a:r>
          </a:p>
          <a:p>
            <a:pPr marL="360363" indent="-360363">
              <a:buClr>
                <a:schemeClr val="accent1"/>
              </a:buClr>
              <a:buSzPct val="65000"/>
              <a:buFont typeface="Wingdings" panose="05000000000000000000" pitchFamily="2" charset="2"/>
              <a:buChar char=""/>
            </a:pPr>
            <a:r>
              <a:rPr lang="fr-CA" sz="9600" spc="100" dirty="0" smtClean="0"/>
              <a:t>Enregistrement </a:t>
            </a:r>
            <a:r>
              <a:rPr lang="fr-CA" sz="9600" spc="100" dirty="0"/>
              <a:t>de l’entretien de lecture pour faire un portrait de l’élève lecteur, pour déterminer son niveau et pour orienter l’enseignement :</a:t>
            </a:r>
          </a:p>
          <a:p>
            <a:pPr marL="639763" lvl="1" indent="-279400">
              <a:spcBef>
                <a:spcPts val="1200"/>
              </a:spcBef>
              <a:buFont typeface="Courier New" panose="02070309020205020404" pitchFamily="49" charset="0"/>
              <a:buChar char="o"/>
            </a:pPr>
            <a:r>
              <a:rPr lang="fr-CA" sz="9600" spc="100" dirty="0" smtClean="0"/>
              <a:t>Interrompre </a:t>
            </a:r>
            <a:r>
              <a:rPr lang="fr-CA" sz="9600" spc="100" dirty="0"/>
              <a:t>la lecture de l’élève lorsqu’il y a rupture de sens uniquement.</a:t>
            </a:r>
          </a:p>
          <a:p>
            <a:pPr marL="639763" lvl="1" indent="-279400">
              <a:buFont typeface="Courier New" panose="02070309020205020404" pitchFamily="49" charset="0"/>
              <a:buChar char="o"/>
            </a:pPr>
            <a:r>
              <a:rPr lang="fr-CA" sz="9600" spc="100" dirty="0"/>
              <a:t>Enregistrer nos interventions avec l’enfant pour outiller le parent </a:t>
            </a:r>
            <a:r>
              <a:rPr lang="fr-CA" sz="9600" spc="100" dirty="0" smtClean="0"/>
              <a:t>lorsqu’il écoute l’enregistrement</a:t>
            </a:r>
            <a:r>
              <a:rPr lang="fr-CA" sz="9600" spc="100" dirty="0"/>
              <a:t>.</a:t>
            </a:r>
          </a:p>
          <a:p>
            <a:pPr marL="639763" lvl="1" indent="-279400">
              <a:buFont typeface="Courier New" panose="02070309020205020404" pitchFamily="49" charset="0"/>
              <a:buChar char="o"/>
            </a:pPr>
            <a:r>
              <a:rPr lang="fr-CA" sz="9600" spc="100" dirty="0"/>
              <a:t>En cas d’hésitation de </a:t>
            </a:r>
            <a:r>
              <a:rPr lang="fr-CA" sz="9600" spc="100" dirty="0" smtClean="0"/>
              <a:t>l’élève, </a:t>
            </a:r>
            <a:r>
              <a:rPr lang="fr-CA" sz="9600" spc="100" dirty="0"/>
              <a:t>attendre pour laisser l’élève se dépanner avant d’intervenir.</a:t>
            </a:r>
          </a:p>
          <a:p>
            <a:endParaRPr lang="fr-CA" dirty="0">
              <a:latin typeface="+mj-lt"/>
            </a:endParaRPr>
          </a:p>
        </p:txBody>
      </p:sp>
      <p:sp>
        <p:nvSpPr>
          <p:cNvPr id="5" name="Espace réservé du numéro de diapositive 4"/>
          <p:cNvSpPr>
            <a:spLocks noGrp="1"/>
          </p:cNvSpPr>
          <p:nvPr>
            <p:ph type="sldNum" sz="quarter" idx="12"/>
          </p:nvPr>
        </p:nvSpPr>
        <p:spPr/>
        <p:txBody>
          <a:bodyPr/>
          <a:lstStyle/>
          <a:p>
            <a:fld id="{277C7E22-1971-4EEA-B73A-64AE1A1C2A64}" type="slidenum">
              <a:rPr lang="fr-CA" smtClean="0"/>
              <a:t>20</a:t>
            </a:fld>
            <a:endParaRPr lang="fr-CA"/>
          </a:p>
        </p:txBody>
      </p:sp>
    </p:spTree>
    <p:extLst>
      <p:ext uri="{BB962C8B-B14F-4D97-AF65-F5344CB8AC3E}">
        <p14:creationId xmlns:p14="http://schemas.microsoft.com/office/powerpoint/2010/main" val="3401297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pPr algn="ctr"/>
            <a:r>
              <a:rPr lang="fr-CA" sz="3600" b="1" dirty="0">
                <a:solidFill>
                  <a:srgbClr val="04617B"/>
                </a:solidFill>
              </a:rPr>
              <a:t>Deuxième étape (suite) : </a:t>
            </a:r>
            <a:br>
              <a:rPr lang="fr-CA" sz="3600" b="1" dirty="0">
                <a:solidFill>
                  <a:srgbClr val="04617B"/>
                </a:solidFill>
              </a:rPr>
            </a:br>
            <a:r>
              <a:rPr lang="fr-CA" sz="3600" b="1" dirty="0">
                <a:solidFill>
                  <a:srgbClr val="04617B"/>
                </a:solidFill>
              </a:rPr>
              <a:t>réalisation d’un portrait pour chaque élève</a:t>
            </a:r>
            <a:endParaRPr lang="fr-CA" sz="5400" b="1" dirty="0"/>
          </a:p>
        </p:txBody>
      </p:sp>
      <p:sp>
        <p:nvSpPr>
          <p:cNvPr id="3" name="Espace réservé du contenu 2"/>
          <p:cNvSpPr>
            <a:spLocks noGrp="1"/>
          </p:cNvSpPr>
          <p:nvPr>
            <p:ph idx="1"/>
            <p:custDataLst>
              <p:tags r:id="rId2"/>
            </p:custDataLst>
          </p:nvPr>
        </p:nvSpPr>
        <p:spPr>
          <a:xfrm>
            <a:off x="457200" y="1935480"/>
            <a:ext cx="8229600" cy="4013800"/>
          </a:xfrm>
        </p:spPr>
        <p:txBody>
          <a:bodyPr>
            <a:normAutofit lnSpcReduction="10000"/>
          </a:bodyPr>
          <a:lstStyle/>
          <a:p>
            <a:pPr marL="342900" lvl="1" indent="-342900">
              <a:spcBef>
                <a:spcPts val="1200"/>
              </a:spcBef>
              <a:buClr>
                <a:srgbClr val="0F6FC6"/>
              </a:buClr>
              <a:buSzPct val="65000"/>
              <a:buFont typeface="Wingdings" panose="05000000000000000000" pitchFamily="2" charset="2"/>
              <a:buChar char=""/>
            </a:pPr>
            <a:r>
              <a:rPr lang="fr-CA" spc="100" dirty="0">
                <a:solidFill>
                  <a:prstClr val="black"/>
                </a:solidFill>
              </a:rPr>
              <a:t>Demander à l’élève de faire un rappel du récit à la fin de sa lecture et lui poser quelques questions pour vérifier sa compréhension et l’enregistrer.</a:t>
            </a:r>
          </a:p>
          <a:p>
            <a:pPr marL="342900" lvl="1" indent="-342900">
              <a:spcBef>
                <a:spcPts val="1200"/>
              </a:spcBef>
              <a:buClr>
                <a:srgbClr val="0F6FC6"/>
              </a:buClr>
              <a:buSzPct val="65000"/>
              <a:buFont typeface="Wingdings" panose="05000000000000000000" pitchFamily="2" charset="2"/>
              <a:buChar char=""/>
            </a:pPr>
            <a:r>
              <a:rPr lang="fr-CA" spc="100" dirty="0">
                <a:solidFill>
                  <a:prstClr val="black"/>
                </a:solidFill>
              </a:rPr>
              <a:t>Écouter la lecture enregistrée avec l’élève et lui demander son appréciation de sa lecture et les points forts et les points faibles qu’il a remarqués.</a:t>
            </a:r>
          </a:p>
          <a:p>
            <a:pPr marL="342900" lvl="1" indent="-342900">
              <a:spcBef>
                <a:spcPts val="1200"/>
              </a:spcBef>
              <a:buClr>
                <a:srgbClr val="0F6FC6"/>
              </a:buClr>
              <a:buSzPct val="65000"/>
              <a:buFont typeface="Wingdings" panose="05000000000000000000" pitchFamily="2" charset="2"/>
              <a:buChar char=""/>
            </a:pPr>
            <a:r>
              <a:rPr lang="fr-CA" spc="100" dirty="0">
                <a:solidFill>
                  <a:prstClr val="black"/>
                </a:solidFill>
              </a:rPr>
              <a:t>Ajouter des commentaires après la lecture de l’élève dans le </a:t>
            </a:r>
            <a:r>
              <a:rPr lang="fr-CA" b="1" spc="100" dirty="0">
                <a:solidFill>
                  <a:prstClr val="black"/>
                </a:solidFill>
              </a:rPr>
              <a:t>portfolio numérique </a:t>
            </a:r>
            <a:r>
              <a:rPr lang="fr-CA" spc="100" dirty="0">
                <a:solidFill>
                  <a:prstClr val="black"/>
                </a:solidFill>
              </a:rPr>
              <a:t>pour orienter le parent et l’élève sur les points forts et les stratégies à développer.</a:t>
            </a:r>
            <a:endParaRPr lang="fr-CA" dirty="0"/>
          </a:p>
        </p:txBody>
      </p:sp>
      <p:sp>
        <p:nvSpPr>
          <p:cNvPr id="4" name="ZoneTexte 3"/>
          <p:cNvSpPr txBox="1"/>
          <p:nvPr>
            <p:custDataLst>
              <p:tags r:id="rId3"/>
            </p:custDataLst>
          </p:nvPr>
        </p:nvSpPr>
        <p:spPr>
          <a:xfrm>
            <a:off x="755576" y="5733255"/>
            <a:ext cx="7931224" cy="646331"/>
          </a:xfrm>
          <a:prstGeom prst="rect">
            <a:avLst/>
          </a:prstGeom>
          <a:noFill/>
        </p:spPr>
        <p:txBody>
          <a:bodyPr wrap="square" rtlCol="0">
            <a:spAutoFit/>
          </a:bodyPr>
          <a:lstStyle/>
          <a:p>
            <a:r>
              <a:rPr lang="fr-CA" dirty="0">
                <a:hlinkClick r:id="rId6"/>
              </a:rPr>
              <a:t>http://www.recit.cspaysbleuets.qc.ca/jeannemance/2017/03/15/strategies-a-travailler</a:t>
            </a:r>
            <a:r>
              <a:rPr lang="fr-CA" dirty="0" smtClean="0">
                <a:hlinkClick r:id="rId6"/>
              </a:rPr>
              <a:t>/</a:t>
            </a:r>
            <a:r>
              <a:rPr lang="fr-CA" dirty="0" smtClean="0"/>
              <a:t> </a:t>
            </a:r>
            <a:endParaRPr lang="fr-CA" dirty="0"/>
          </a:p>
        </p:txBody>
      </p:sp>
      <p:sp>
        <p:nvSpPr>
          <p:cNvPr id="6" name="Espace réservé du numéro de diapositive 5"/>
          <p:cNvSpPr>
            <a:spLocks noGrp="1"/>
          </p:cNvSpPr>
          <p:nvPr>
            <p:ph type="sldNum" sz="quarter" idx="12"/>
          </p:nvPr>
        </p:nvSpPr>
        <p:spPr/>
        <p:txBody>
          <a:bodyPr/>
          <a:lstStyle/>
          <a:p>
            <a:fld id="{277C7E22-1971-4EEA-B73A-64AE1A1C2A64}" type="slidenum">
              <a:rPr lang="fr-CA" smtClean="0"/>
              <a:t>21</a:t>
            </a:fld>
            <a:endParaRPr lang="fr-CA"/>
          </a:p>
        </p:txBody>
      </p:sp>
    </p:spTree>
    <p:extLst>
      <p:ext uri="{BB962C8B-B14F-4D97-AF65-F5344CB8AC3E}">
        <p14:creationId xmlns:p14="http://schemas.microsoft.com/office/powerpoint/2010/main" val="285321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3600" b="1" dirty="0" smtClean="0"/>
              <a:t>Deuxième étape (suite) : </a:t>
            </a:r>
            <a:br>
              <a:rPr lang="fr-CA" sz="3600" b="1" dirty="0" smtClean="0"/>
            </a:br>
            <a:r>
              <a:rPr lang="fr-CA" sz="3600" b="1" dirty="0" smtClean="0"/>
              <a:t>réalisation d’un portrait pour chaque élève</a:t>
            </a:r>
            <a:endParaRPr lang="fr-CA" sz="3600" b="1" dirty="0"/>
          </a:p>
        </p:txBody>
      </p:sp>
      <p:sp>
        <p:nvSpPr>
          <p:cNvPr id="3" name="Espace réservé du contenu 2"/>
          <p:cNvSpPr>
            <a:spLocks noGrp="1"/>
          </p:cNvSpPr>
          <p:nvPr>
            <p:ph idx="1"/>
            <p:custDataLst>
              <p:tags r:id="rId2"/>
            </p:custDataLst>
          </p:nvPr>
        </p:nvSpPr>
        <p:spPr>
          <a:xfrm>
            <a:off x="385192" y="2060848"/>
            <a:ext cx="8507288" cy="4680520"/>
          </a:xfrm>
        </p:spPr>
        <p:txBody>
          <a:bodyPr>
            <a:noAutofit/>
          </a:bodyPr>
          <a:lstStyle/>
          <a:p>
            <a:pPr marL="342900" lvl="1" indent="-342900">
              <a:lnSpc>
                <a:spcPct val="80000"/>
              </a:lnSpc>
              <a:buSzPct val="65000"/>
              <a:buFont typeface="Wingdings" panose="05000000000000000000" pitchFamily="2" charset="2"/>
              <a:buChar char="&amp;"/>
            </a:pPr>
            <a:r>
              <a:rPr lang="fr-CA" dirty="0" smtClean="0"/>
              <a:t>Qui </a:t>
            </a:r>
            <a:r>
              <a:rPr lang="fr-CA" dirty="0"/>
              <a:t>peut faire les évaluations ?</a:t>
            </a:r>
          </a:p>
          <a:p>
            <a:pPr marL="628650" lvl="1" indent="-268288">
              <a:lnSpc>
                <a:spcPct val="80000"/>
              </a:lnSpc>
              <a:buSzPct val="95000"/>
              <a:buFont typeface="Courier New" panose="02070309020205020404" pitchFamily="49" charset="0"/>
              <a:buChar char="o"/>
            </a:pPr>
            <a:r>
              <a:rPr lang="fr-CA" spc="100" dirty="0" smtClean="0"/>
              <a:t>Enseignante;</a:t>
            </a:r>
          </a:p>
          <a:p>
            <a:pPr marL="628650" lvl="1" indent="-268288">
              <a:lnSpc>
                <a:spcPct val="80000"/>
              </a:lnSpc>
              <a:buSzPct val="95000"/>
              <a:buFont typeface="Courier New" panose="02070309020205020404" pitchFamily="49" charset="0"/>
              <a:buChar char="o"/>
            </a:pPr>
            <a:r>
              <a:rPr lang="fr-CA" spc="100" dirty="0"/>
              <a:t>E</a:t>
            </a:r>
            <a:r>
              <a:rPr lang="fr-CA" spc="100" dirty="0" smtClean="0"/>
              <a:t>nseignante-orthopédagogue </a:t>
            </a:r>
            <a:r>
              <a:rPr lang="fr-CA" spc="100" dirty="0"/>
              <a:t>:</a:t>
            </a:r>
            <a:r>
              <a:rPr lang="fr-CA" spc="100" dirty="0" smtClean="0"/>
              <a:t> </a:t>
            </a:r>
            <a:r>
              <a:rPr lang="fr-CA" spc="100" dirty="0"/>
              <a:t>élèves en difficulté qu’elle accompagnera pendant </a:t>
            </a:r>
            <a:r>
              <a:rPr lang="fr-CA" spc="100" dirty="0" smtClean="0"/>
              <a:t>l’année;</a:t>
            </a:r>
            <a:endParaRPr lang="fr-CA" spc="100" dirty="0"/>
          </a:p>
          <a:p>
            <a:pPr marL="628650" lvl="1" indent="-268288">
              <a:lnSpc>
                <a:spcPct val="80000"/>
              </a:lnSpc>
              <a:buSzPct val="95000"/>
              <a:buFont typeface="Courier New" panose="02070309020205020404" pitchFamily="49" charset="0"/>
              <a:buChar char="o"/>
            </a:pPr>
            <a:r>
              <a:rPr lang="fr-CA" spc="100" dirty="0"/>
              <a:t>C</a:t>
            </a:r>
            <a:r>
              <a:rPr lang="fr-CA" spc="100" dirty="0" smtClean="0"/>
              <a:t>onseillère </a:t>
            </a:r>
            <a:r>
              <a:rPr lang="fr-CA" spc="100" dirty="0"/>
              <a:t>pédagogique, </a:t>
            </a:r>
            <a:r>
              <a:rPr lang="fr-CA" spc="100" dirty="0" smtClean="0"/>
              <a:t>moyen fort </a:t>
            </a:r>
            <a:r>
              <a:rPr lang="fr-CA" spc="100" dirty="0"/>
              <a:t>pour aider </a:t>
            </a:r>
            <a:r>
              <a:rPr lang="fr-CA" dirty="0"/>
              <a:t>l’enseignante à lancer le projet. </a:t>
            </a:r>
          </a:p>
          <a:p>
            <a:pPr marL="360363" lvl="1" indent="-360363">
              <a:lnSpc>
                <a:spcPct val="80000"/>
              </a:lnSpc>
              <a:buSzPct val="65000"/>
              <a:buFont typeface="Wingdings" panose="05000000000000000000" pitchFamily="2" charset="2"/>
              <a:buChar char="&amp;"/>
            </a:pPr>
            <a:r>
              <a:rPr lang="fr-CA" dirty="0"/>
              <a:t>Première évaluation </a:t>
            </a:r>
            <a:r>
              <a:rPr lang="fr-CA" dirty="0" smtClean="0"/>
              <a:t>au mois </a:t>
            </a:r>
            <a:r>
              <a:rPr lang="fr-CA" dirty="0"/>
              <a:t>de novembre et une autre vers le mois de mars pour ceux pour lesquels </a:t>
            </a:r>
            <a:r>
              <a:rPr lang="fr-CA" dirty="0" smtClean="0"/>
              <a:t>on </a:t>
            </a:r>
            <a:r>
              <a:rPr lang="fr-CA" dirty="0"/>
              <a:t>a des doutes ou qui éprouvent des </a:t>
            </a:r>
            <a:r>
              <a:rPr lang="fr-CA" dirty="0" smtClean="0"/>
              <a:t>difficultés </a:t>
            </a:r>
            <a:r>
              <a:rPr lang="fr-CA" dirty="0"/>
              <a:t>lors des </a:t>
            </a:r>
            <a:r>
              <a:rPr lang="fr-CA" dirty="0" smtClean="0"/>
              <a:t>évaluations </a:t>
            </a:r>
            <a:r>
              <a:rPr lang="fr-CA" dirty="0"/>
              <a:t>en lecture en classe.</a:t>
            </a:r>
          </a:p>
          <a:p>
            <a:pPr marL="360363" lvl="1" indent="-360363">
              <a:lnSpc>
                <a:spcPct val="80000"/>
              </a:lnSpc>
              <a:buSzPct val="65000"/>
              <a:buFont typeface="Wingdings" panose="05000000000000000000" pitchFamily="2" charset="2"/>
              <a:buChar char="&amp;"/>
            </a:pPr>
            <a:r>
              <a:rPr lang="fr-CA" dirty="0"/>
              <a:t>Les élèves en difficulté peuvent en faire plus. </a:t>
            </a:r>
          </a:p>
          <a:p>
            <a:pPr marL="342900" lvl="1" indent="-342900">
              <a:lnSpc>
                <a:spcPct val="80000"/>
              </a:lnSpc>
              <a:buSzPct val="65000"/>
              <a:buFont typeface="Wingdings" panose="05000000000000000000" pitchFamily="2" charset="2"/>
              <a:buChar char="&amp;"/>
            </a:pPr>
            <a:r>
              <a:rPr lang="fr-CA" dirty="0"/>
              <a:t>La majeure partie des élèves ne font qu’une évaluation.</a:t>
            </a:r>
          </a:p>
        </p:txBody>
      </p:sp>
      <p:sp>
        <p:nvSpPr>
          <p:cNvPr id="5" name="Espace réservé du numéro de diapositive 4"/>
          <p:cNvSpPr>
            <a:spLocks noGrp="1"/>
          </p:cNvSpPr>
          <p:nvPr>
            <p:ph type="sldNum" sz="quarter" idx="12"/>
          </p:nvPr>
        </p:nvSpPr>
        <p:spPr/>
        <p:txBody>
          <a:bodyPr/>
          <a:lstStyle/>
          <a:p>
            <a:fld id="{277C7E22-1971-4EEA-B73A-64AE1A1C2A64}" type="slidenum">
              <a:rPr lang="fr-CA" smtClean="0"/>
              <a:t>22</a:t>
            </a:fld>
            <a:endParaRPr lang="fr-CA"/>
          </a:p>
        </p:txBody>
      </p:sp>
    </p:spTree>
    <p:extLst>
      <p:ext uri="{BB962C8B-B14F-4D97-AF65-F5344CB8AC3E}">
        <p14:creationId xmlns:p14="http://schemas.microsoft.com/office/powerpoint/2010/main" val="2299166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69415" y="908720"/>
            <a:ext cx="7791017" cy="5606439"/>
          </a:xfrm>
          <a:prstGeom prst="rect">
            <a:avLst/>
          </a:prstGeom>
          <a:ln>
            <a:noFill/>
          </a:ln>
          <a:effectLst>
            <a:softEdge rad="112500"/>
          </a:effectLst>
        </p:spPr>
      </p:pic>
      <p:sp>
        <p:nvSpPr>
          <p:cNvPr id="6" name="Espace réservé du numéro de diapositive 5"/>
          <p:cNvSpPr>
            <a:spLocks noGrp="1"/>
          </p:cNvSpPr>
          <p:nvPr>
            <p:ph type="sldNum" sz="quarter" idx="12"/>
          </p:nvPr>
        </p:nvSpPr>
        <p:spPr/>
        <p:txBody>
          <a:bodyPr/>
          <a:lstStyle/>
          <a:p>
            <a:fld id="{277C7E22-1971-4EEA-B73A-64AE1A1C2A64}" type="slidenum">
              <a:rPr lang="fr-CA" smtClean="0"/>
              <a:t>23</a:t>
            </a:fld>
            <a:endParaRPr lang="fr-CA"/>
          </a:p>
        </p:txBody>
      </p:sp>
    </p:spTree>
    <p:extLst>
      <p:ext uri="{BB962C8B-B14F-4D97-AF65-F5344CB8AC3E}">
        <p14:creationId xmlns:p14="http://schemas.microsoft.com/office/powerpoint/2010/main" val="2915454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7504" y="534392"/>
            <a:ext cx="4824536" cy="1566462"/>
          </a:xfrm>
        </p:spPr>
        <p:txBody>
          <a:bodyPr>
            <a:normAutofit/>
          </a:bodyPr>
          <a:lstStyle/>
          <a:p>
            <a:pPr algn="ctr"/>
            <a:r>
              <a:rPr lang="fr-CA" sz="3600" b="1" dirty="0" smtClean="0"/>
              <a:t>Troisième étape : </a:t>
            </a:r>
            <a:br>
              <a:rPr lang="fr-CA" sz="3600" b="1" dirty="0" smtClean="0"/>
            </a:br>
            <a:r>
              <a:rPr lang="fr-CA" sz="3600" b="1" dirty="0" smtClean="0"/>
              <a:t>Développer l’autonomie</a:t>
            </a:r>
            <a:endParaRPr lang="fr-CA" sz="3600" b="1" dirty="0"/>
          </a:p>
        </p:txBody>
      </p:sp>
      <p:sp>
        <p:nvSpPr>
          <p:cNvPr id="3" name="Espace réservé du contenu 2"/>
          <p:cNvSpPr>
            <a:spLocks noGrp="1"/>
          </p:cNvSpPr>
          <p:nvPr>
            <p:ph idx="1"/>
            <p:custDataLst>
              <p:tags r:id="rId2"/>
            </p:custDataLst>
          </p:nvPr>
        </p:nvSpPr>
        <p:spPr>
          <a:xfrm>
            <a:off x="251520" y="2780928"/>
            <a:ext cx="8229600" cy="3957072"/>
          </a:xfrm>
        </p:spPr>
        <p:txBody>
          <a:bodyPr>
            <a:normAutofit/>
          </a:bodyPr>
          <a:lstStyle/>
          <a:p>
            <a:pPr marL="360363" indent="-360363">
              <a:buClr>
                <a:schemeClr val="accent1"/>
              </a:buClr>
              <a:buSzPct val="65000"/>
              <a:buFont typeface="Wingdings" panose="05000000000000000000" pitchFamily="2" charset="2"/>
              <a:buChar char="&amp;"/>
            </a:pPr>
            <a:r>
              <a:rPr lang="fr-CA" sz="2400" dirty="0"/>
              <a:t>Valorisation à l’école et à la maison du livre à sa pointure.</a:t>
            </a:r>
          </a:p>
          <a:p>
            <a:pPr marL="360363" indent="-360363">
              <a:buClr>
                <a:schemeClr val="accent1"/>
              </a:buClr>
              <a:buSzPct val="65000"/>
              <a:buFont typeface="Wingdings" panose="05000000000000000000" pitchFamily="2" charset="2"/>
              <a:buChar char="&amp;"/>
            </a:pPr>
            <a:r>
              <a:rPr lang="fr-CA" sz="2400" dirty="0"/>
              <a:t>Mention à chaque élève du niveau des livres à sa </a:t>
            </a:r>
            <a:r>
              <a:rPr lang="fr-CA" sz="2400" dirty="0" smtClean="0"/>
              <a:t>pointure à </a:t>
            </a:r>
            <a:r>
              <a:rPr lang="fr-CA" sz="2400" dirty="0"/>
              <a:t>utiliser pour l’enregistrement, les lectures autonomes et les livres à apporter à la maison. </a:t>
            </a:r>
          </a:p>
          <a:p>
            <a:pPr marL="360363" indent="-360363">
              <a:buClr>
                <a:schemeClr val="accent1"/>
              </a:buClr>
              <a:buSzPct val="65000"/>
              <a:buFont typeface="Wingdings" panose="05000000000000000000" pitchFamily="2" charset="2"/>
              <a:buChar char="&amp;"/>
            </a:pPr>
            <a:r>
              <a:rPr lang="fr-CA" sz="2400" dirty="0"/>
              <a:t>Élaboration des cartons </a:t>
            </a:r>
            <a:r>
              <a:rPr lang="fr-CA" sz="2400" dirty="0" smtClean="0"/>
              <a:t>de stratégies </a:t>
            </a:r>
            <a:r>
              <a:rPr lang="fr-CA" sz="2400" dirty="0"/>
              <a:t>à </a:t>
            </a:r>
            <a:r>
              <a:rPr lang="fr-CA" sz="2400" dirty="0" smtClean="0"/>
              <a:t>rappeler </a:t>
            </a:r>
            <a:r>
              <a:rPr lang="fr-CA" sz="2400" dirty="0"/>
              <a:t>après les </a:t>
            </a:r>
            <a:r>
              <a:rPr lang="fr-CA" sz="2400" dirty="0" smtClean="0"/>
              <a:t>enregistrements </a:t>
            </a:r>
            <a:r>
              <a:rPr lang="fr-CA" sz="2400" dirty="0"/>
              <a:t>dans le portfolio </a:t>
            </a:r>
            <a:r>
              <a:rPr lang="fr-CA" sz="2400" dirty="0" smtClean="0"/>
              <a:t>numérique : adaptées </a:t>
            </a:r>
            <a:r>
              <a:rPr lang="fr-CA" sz="2400" dirty="0"/>
              <a:t>à chaque enfant et à afficher en classe pour assurer la continuité.</a:t>
            </a:r>
          </a:p>
          <a:p>
            <a:pPr marL="360363" indent="-360363">
              <a:buClr>
                <a:schemeClr val="accent1"/>
              </a:buClr>
              <a:buSzPct val="65000"/>
              <a:buFont typeface="Wingdings" panose="05000000000000000000" pitchFamily="2" charset="2"/>
              <a:buChar char="&amp;"/>
            </a:pPr>
            <a:r>
              <a:rPr lang="fr-CA" sz="2400" dirty="0"/>
              <a:t>Faire confiance aux enfants.</a:t>
            </a:r>
          </a:p>
          <a:p>
            <a:pPr marL="0" indent="0">
              <a:buNone/>
            </a:pPr>
            <a:endParaRPr lang="fr-CA" dirty="0" smtClean="0"/>
          </a:p>
          <a:p>
            <a:endParaRPr lang="fr-CA" dirty="0" smtClean="0"/>
          </a:p>
          <a:p>
            <a:endParaRPr lang="fr-CA" dirty="0" smtClean="0"/>
          </a:p>
        </p:txBody>
      </p:sp>
      <p:pic>
        <p:nvPicPr>
          <p:cNvPr id="5" name="Image 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04048" y="5494156"/>
            <a:ext cx="3652519" cy="1324395"/>
          </a:xfrm>
          <a:prstGeom prst="rect">
            <a:avLst/>
          </a:prstGeom>
        </p:spPr>
      </p:pic>
      <p:pic>
        <p:nvPicPr>
          <p:cNvPr id="4" name="Image 3"/>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4860032" y="692696"/>
            <a:ext cx="4071156" cy="1486449"/>
          </a:xfrm>
          <a:prstGeom prst="rect">
            <a:avLst/>
          </a:prstGeom>
          <a:effectLst>
            <a:softEdge rad="127000"/>
          </a:effectLst>
        </p:spPr>
      </p:pic>
      <p:sp>
        <p:nvSpPr>
          <p:cNvPr id="6" name="ZoneTexte 5"/>
          <p:cNvSpPr txBox="1"/>
          <p:nvPr>
            <p:custDataLst>
              <p:tags r:id="rId5"/>
            </p:custDataLst>
          </p:nvPr>
        </p:nvSpPr>
        <p:spPr>
          <a:xfrm>
            <a:off x="179512" y="2348880"/>
            <a:ext cx="8837095" cy="369332"/>
          </a:xfrm>
          <a:prstGeom prst="rect">
            <a:avLst/>
          </a:prstGeom>
          <a:noFill/>
        </p:spPr>
        <p:txBody>
          <a:bodyPr wrap="square" rtlCol="0">
            <a:spAutoFit/>
          </a:bodyPr>
          <a:lstStyle/>
          <a:p>
            <a:r>
              <a:rPr lang="fr-CA" dirty="0">
                <a:hlinkClick r:id="rId10"/>
              </a:rPr>
              <a:t>http://www.recit.cspaysbleuets.qc.ca/jeannemance/2017/03/16/developper-lautonomie</a:t>
            </a:r>
            <a:r>
              <a:rPr lang="fr-CA" dirty="0" smtClean="0">
                <a:hlinkClick r:id="rId10"/>
              </a:rPr>
              <a:t>/</a:t>
            </a:r>
            <a:r>
              <a:rPr lang="fr-CA" dirty="0" smtClean="0"/>
              <a:t> </a:t>
            </a:r>
            <a:endParaRPr lang="fr-CA" dirty="0"/>
          </a:p>
        </p:txBody>
      </p:sp>
      <p:sp>
        <p:nvSpPr>
          <p:cNvPr id="8" name="Espace réservé du numéro de diapositive 7"/>
          <p:cNvSpPr>
            <a:spLocks noGrp="1"/>
          </p:cNvSpPr>
          <p:nvPr>
            <p:ph type="sldNum" sz="quarter" idx="12"/>
          </p:nvPr>
        </p:nvSpPr>
        <p:spPr/>
        <p:txBody>
          <a:bodyPr/>
          <a:lstStyle/>
          <a:p>
            <a:fld id="{277C7E22-1971-4EEA-B73A-64AE1A1C2A64}" type="slidenum">
              <a:rPr lang="fr-CA" smtClean="0"/>
              <a:t>24</a:t>
            </a:fld>
            <a:endParaRPr lang="fr-CA"/>
          </a:p>
        </p:txBody>
      </p:sp>
    </p:spTree>
    <p:extLst>
      <p:ext uri="{BB962C8B-B14F-4D97-AF65-F5344CB8AC3E}">
        <p14:creationId xmlns:p14="http://schemas.microsoft.com/office/powerpoint/2010/main" val="2772070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56325" y="954497"/>
            <a:ext cx="8229600" cy="936727"/>
          </a:xfrm>
        </p:spPr>
        <p:txBody>
          <a:bodyPr>
            <a:noAutofit/>
          </a:bodyPr>
          <a:lstStyle/>
          <a:p>
            <a:pPr algn="ctr"/>
            <a:r>
              <a:rPr lang="fr-CA" sz="3600" b="1" dirty="0" smtClean="0"/>
              <a:t>Troisième étape (suite) : </a:t>
            </a:r>
            <a:br>
              <a:rPr lang="fr-CA" sz="3600" b="1" dirty="0" smtClean="0"/>
            </a:br>
            <a:r>
              <a:rPr lang="fr-CA" sz="3600" b="1" dirty="0" smtClean="0"/>
              <a:t>Développer l’autonomie</a:t>
            </a:r>
            <a:endParaRPr lang="fr-CA" sz="3600" b="1" dirty="0"/>
          </a:p>
        </p:txBody>
      </p:sp>
      <p:sp>
        <p:nvSpPr>
          <p:cNvPr id="3" name="Espace réservé du contenu 2"/>
          <p:cNvSpPr>
            <a:spLocks noGrp="1"/>
          </p:cNvSpPr>
          <p:nvPr>
            <p:ph idx="1"/>
            <p:custDataLst>
              <p:tags r:id="rId2"/>
            </p:custDataLst>
          </p:nvPr>
        </p:nvSpPr>
        <p:spPr>
          <a:xfrm>
            <a:off x="457200" y="2276872"/>
            <a:ext cx="6212048" cy="3960440"/>
          </a:xfrm>
        </p:spPr>
        <p:txBody>
          <a:bodyPr>
            <a:normAutofit fontScale="92500" lnSpcReduction="20000"/>
          </a:bodyPr>
          <a:lstStyle/>
          <a:p>
            <a:pPr marL="360363" indent="-360363">
              <a:buClr>
                <a:schemeClr val="accent1"/>
              </a:buClr>
              <a:buSzPct val="65000"/>
              <a:buFont typeface="Wingdings" panose="05000000000000000000" pitchFamily="2" charset="2"/>
              <a:buChar char="&amp;"/>
            </a:pPr>
            <a:r>
              <a:rPr lang="fr-CA" dirty="0"/>
              <a:t>Montrer et modéliser le </a:t>
            </a:r>
            <a:r>
              <a:rPr lang="fr-CA" dirty="0" smtClean="0"/>
              <a:t>procédurier</a:t>
            </a:r>
            <a:br>
              <a:rPr lang="fr-CA" dirty="0" smtClean="0"/>
            </a:br>
            <a:r>
              <a:rPr lang="fr-CA" dirty="0" smtClean="0"/>
              <a:t>(vidéo </a:t>
            </a:r>
            <a:r>
              <a:rPr lang="fr-CA" dirty="0"/>
              <a:t>et papier) de l’utilisation du iPad et de l’application Record Pro</a:t>
            </a:r>
            <a:r>
              <a:rPr lang="fr-CA" dirty="0" smtClean="0"/>
              <a:t>.</a:t>
            </a:r>
          </a:p>
          <a:p>
            <a:pPr marL="360363" indent="-360363">
              <a:buClr>
                <a:schemeClr val="accent1"/>
              </a:buClr>
            </a:pPr>
            <a:endParaRPr lang="fr-CA" dirty="0"/>
          </a:p>
          <a:p>
            <a:pPr marL="360363" indent="-360363">
              <a:buClr>
                <a:schemeClr val="accent1"/>
              </a:buClr>
              <a:buSzPct val="65000"/>
              <a:buFont typeface="Wingdings" panose="05000000000000000000" pitchFamily="2" charset="2"/>
              <a:buChar char="&amp;"/>
            </a:pPr>
            <a:r>
              <a:rPr lang="fr-CA" dirty="0"/>
              <a:t>Former une équipe d’expert : photographe, utilisation du iPad, enregistrement, classer les livres,  étiqueter les livres </a:t>
            </a:r>
            <a:r>
              <a:rPr lang="fr-CA" dirty="0" smtClean="0"/>
              <a:t/>
            </a:r>
            <a:br>
              <a:rPr lang="fr-CA" dirty="0" smtClean="0"/>
            </a:br>
            <a:r>
              <a:rPr lang="fr-CA" dirty="0" smtClean="0"/>
              <a:t>(</a:t>
            </a:r>
            <a:r>
              <a:rPr lang="fr-CA" dirty="0"/>
              <a:t>élèves en difficulté</a:t>
            </a:r>
            <a:r>
              <a:rPr lang="fr-CA" dirty="0" smtClean="0"/>
              <a:t>).</a:t>
            </a:r>
          </a:p>
          <a:p>
            <a:pPr marL="360363" indent="-360363">
              <a:buClr>
                <a:schemeClr val="accent1"/>
              </a:buClr>
              <a:buNone/>
            </a:pPr>
            <a:endParaRPr lang="fr-CA" dirty="0"/>
          </a:p>
          <a:p>
            <a:pPr marL="360363" indent="-360363">
              <a:buClr>
                <a:schemeClr val="accent1"/>
              </a:buClr>
              <a:buSzPct val="65000"/>
              <a:buFont typeface="Wingdings" panose="05000000000000000000" pitchFamily="2" charset="2"/>
              <a:buChar char="&amp;"/>
            </a:pPr>
            <a:r>
              <a:rPr lang="fr-CA" dirty="0"/>
              <a:t>Leur montrer à photographier leur livre pour joindre la photo de la couverture de leur livre à leur enregistrement.</a:t>
            </a:r>
          </a:p>
        </p:txBody>
      </p:sp>
      <p:pic>
        <p:nvPicPr>
          <p:cNvPr id="4" name="Image 3"/>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6785054" y="5229199"/>
            <a:ext cx="1818246" cy="1358073"/>
          </a:xfrm>
          <a:prstGeom prst="rect">
            <a:avLst/>
          </a:prstGeom>
          <a:effectLst>
            <a:softEdge rad="63500"/>
          </a:effectLst>
        </p:spPr>
      </p:pic>
      <p:sp>
        <p:nvSpPr>
          <p:cNvPr id="8" name="Espace réservé du numéro de diapositive 7"/>
          <p:cNvSpPr>
            <a:spLocks noGrp="1"/>
          </p:cNvSpPr>
          <p:nvPr>
            <p:ph type="sldNum" sz="quarter" idx="12"/>
          </p:nvPr>
        </p:nvSpPr>
        <p:spPr/>
        <p:txBody>
          <a:bodyPr/>
          <a:lstStyle/>
          <a:p>
            <a:fld id="{277C7E22-1971-4EEA-B73A-64AE1A1C2A64}" type="slidenum">
              <a:rPr lang="fr-CA" smtClean="0"/>
              <a:t>25</a:t>
            </a:fld>
            <a:endParaRPr lang="fr-CA"/>
          </a:p>
        </p:txBody>
      </p:sp>
    </p:spTree>
    <p:extLst>
      <p:ext uri="{BB962C8B-B14F-4D97-AF65-F5344CB8AC3E}">
        <p14:creationId xmlns:p14="http://schemas.microsoft.com/office/powerpoint/2010/main" val="61459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912088"/>
            <a:ext cx="8229600" cy="720080"/>
          </a:xfrm>
        </p:spPr>
        <p:txBody>
          <a:bodyPr>
            <a:normAutofit/>
          </a:bodyPr>
          <a:lstStyle/>
          <a:p>
            <a:pPr algn="ctr"/>
            <a:r>
              <a:rPr lang="fr-CA" sz="3600" b="1" dirty="0" smtClean="0"/>
              <a:t>Organisation et matériel</a:t>
            </a:r>
            <a:endParaRPr lang="fr-CA" sz="3600" b="1" dirty="0"/>
          </a:p>
        </p:txBody>
      </p:sp>
      <p:sp>
        <p:nvSpPr>
          <p:cNvPr id="3" name="Espace réservé du contenu 2"/>
          <p:cNvSpPr>
            <a:spLocks noGrp="1"/>
          </p:cNvSpPr>
          <p:nvPr>
            <p:ph idx="1"/>
            <p:custDataLst>
              <p:tags r:id="rId2"/>
            </p:custDataLst>
          </p:nvPr>
        </p:nvSpPr>
        <p:spPr>
          <a:xfrm>
            <a:off x="457200" y="2064216"/>
            <a:ext cx="8229600" cy="4389120"/>
          </a:xfrm>
        </p:spPr>
        <p:txBody>
          <a:bodyPr>
            <a:normAutofit/>
          </a:bodyPr>
          <a:lstStyle/>
          <a:p>
            <a:pPr marL="360363" indent="-360363">
              <a:buClr>
                <a:schemeClr val="accent1"/>
              </a:buClr>
              <a:buSzPct val="65000"/>
              <a:buFont typeface="Wingdings" panose="05000000000000000000" pitchFamily="2" charset="2"/>
              <a:buChar char="&amp;"/>
            </a:pPr>
            <a:r>
              <a:rPr lang="fr-CA" sz="2400" dirty="0"/>
              <a:t>Routine bien établie</a:t>
            </a:r>
          </a:p>
          <a:p>
            <a:pPr marL="360363" indent="-360363">
              <a:buClr>
                <a:schemeClr val="accent1"/>
              </a:buClr>
              <a:buSzPct val="65000"/>
              <a:buFont typeface="Wingdings" panose="05000000000000000000" pitchFamily="2" charset="2"/>
              <a:buChar char="&amp;"/>
            </a:pPr>
            <a:r>
              <a:rPr lang="fr-CA" sz="2400" dirty="0"/>
              <a:t>Bac pour classer les livres, autocollants pour identifier les livres</a:t>
            </a:r>
          </a:p>
          <a:p>
            <a:pPr marL="360363" indent="-360363">
              <a:buClr>
                <a:schemeClr val="accent1"/>
              </a:buClr>
              <a:buSzPct val="65000"/>
              <a:buFont typeface="Wingdings" panose="05000000000000000000" pitchFamily="2" charset="2"/>
              <a:buChar char="&amp;"/>
            </a:pPr>
            <a:r>
              <a:rPr lang="fr-CA" sz="2400" dirty="0"/>
              <a:t>Rangement pour les livres utilisés pour l’évaluation.</a:t>
            </a:r>
          </a:p>
          <a:p>
            <a:pPr marL="360363" indent="-360363">
              <a:buClr>
                <a:schemeClr val="accent1"/>
              </a:buClr>
              <a:buSzPct val="65000"/>
              <a:buFont typeface="Wingdings" panose="05000000000000000000" pitchFamily="2" charset="2"/>
              <a:buChar char="&amp;"/>
            </a:pPr>
            <a:r>
              <a:rPr lang="fr-CA" sz="2400" dirty="0"/>
              <a:t>Grilles d’observation</a:t>
            </a:r>
          </a:p>
          <a:p>
            <a:pPr marL="360363" indent="-360363">
              <a:buClr>
                <a:schemeClr val="accent1"/>
              </a:buClr>
              <a:buSzPct val="65000"/>
              <a:buFont typeface="Wingdings" panose="05000000000000000000" pitchFamily="2" charset="2"/>
              <a:buChar char="&amp;"/>
            </a:pPr>
            <a:r>
              <a:rPr lang="fr-CA" sz="2400" dirty="0"/>
              <a:t>Procédurier et stratégies en affiche</a:t>
            </a:r>
          </a:p>
          <a:p>
            <a:pPr marL="360363" indent="-360363">
              <a:buClr>
                <a:schemeClr val="accent1"/>
              </a:buClr>
              <a:buSzPct val="65000"/>
              <a:buFont typeface="Wingdings" panose="05000000000000000000" pitchFamily="2" charset="2"/>
              <a:buChar char="&amp;"/>
            </a:pPr>
            <a:r>
              <a:rPr lang="fr-CA" sz="2400" dirty="0"/>
              <a:t>Description des différents niveaux de lecture pour les parents</a:t>
            </a:r>
            <a:r>
              <a:rPr lang="fr-CA" sz="2400" dirty="0" smtClean="0"/>
              <a:t>.</a:t>
            </a:r>
          </a:p>
          <a:p>
            <a:pPr marL="360363" indent="-360363">
              <a:buClr>
                <a:schemeClr val="accent1"/>
              </a:buClr>
              <a:buSzPct val="65000"/>
              <a:buFont typeface="Wingdings" panose="05000000000000000000" pitchFamily="2" charset="2"/>
              <a:buChar char="&amp;"/>
            </a:pPr>
            <a:r>
              <a:rPr lang="fr-CA" sz="2400" dirty="0"/>
              <a:t>Nombre de </a:t>
            </a:r>
            <a:r>
              <a:rPr lang="fr-CA" sz="2400" dirty="0" smtClean="0"/>
              <a:t>tablettes </a:t>
            </a:r>
            <a:r>
              <a:rPr lang="fr-CA" sz="2400" dirty="0"/>
              <a:t>idéal : 1 ou </a:t>
            </a:r>
            <a:r>
              <a:rPr lang="fr-CA" sz="2400" dirty="0" smtClean="0"/>
              <a:t>2</a:t>
            </a:r>
            <a:endParaRPr lang="fr-CA" sz="2400" dirty="0"/>
          </a:p>
          <a:p>
            <a:endParaRPr lang="fr-CA" dirty="0"/>
          </a:p>
        </p:txBody>
      </p:sp>
      <p:sp>
        <p:nvSpPr>
          <p:cNvPr id="5" name="Espace réservé du numéro de diapositive 4"/>
          <p:cNvSpPr>
            <a:spLocks noGrp="1"/>
          </p:cNvSpPr>
          <p:nvPr>
            <p:ph type="sldNum" sz="quarter" idx="12"/>
          </p:nvPr>
        </p:nvSpPr>
        <p:spPr/>
        <p:txBody>
          <a:bodyPr/>
          <a:lstStyle/>
          <a:p>
            <a:fld id="{277C7E22-1971-4EEA-B73A-64AE1A1C2A64}" type="slidenum">
              <a:rPr lang="fr-CA" smtClean="0"/>
              <a:t>26</a:t>
            </a:fld>
            <a:endParaRPr lang="fr-CA"/>
          </a:p>
        </p:txBody>
      </p:sp>
    </p:spTree>
    <p:extLst>
      <p:ext uri="{BB962C8B-B14F-4D97-AF65-F5344CB8AC3E}">
        <p14:creationId xmlns:p14="http://schemas.microsoft.com/office/powerpoint/2010/main" val="890449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618424"/>
            <a:ext cx="8229600" cy="722344"/>
          </a:xfrm>
        </p:spPr>
        <p:txBody>
          <a:bodyPr>
            <a:normAutofit/>
          </a:bodyPr>
          <a:lstStyle/>
          <a:p>
            <a:pPr algn="ctr"/>
            <a:r>
              <a:rPr lang="fr-CA" sz="3600" dirty="0" smtClean="0"/>
              <a:t>Organisation et matériel (suite)</a:t>
            </a:r>
            <a:endParaRPr lang="fr-CA" sz="3600" dirty="0"/>
          </a:p>
        </p:txBody>
      </p:sp>
      <p:sp>
        <p:nvSpPr>
          <p:cNvPr id="3" name="Espace réservé du contenu 2"/>
          <p:cNvSpPr>
            <a:spLocks noGrp="1"/>
          </p:cNvSpPr>
          <p:nvPr>
            <p:ph idx="1"/>
            <p:custDataLst>
              <p:tags r:id="rId2"/>
            </p:custDataLst>
          </p:nvPr>
        </p:nvSpPr>
        <p:spPr>
          <a:xfrm>
            <a:off x="313184" y="1556792"/>
            <a:ext cx="8579296" cy="5184576"/>
          </a:xfrm>
        </p:spPr>
        <p:txBody>
          <a:bodyPr>
            <a:noAutofit/>
          </a:bodyPr>
          <a:lstStyle/>
          <a:p>
            <a:pPr marL="360363" indent="-360363">
              <a:buClr>
                <a:schemeClr val="accent1"/>
              </a:buClr>
              <a:buSzPct val="65000"/>
              <a:buFont typeface="Wingdings" panose="05000000000000000000" pitchFamily="2" charset="2"/>
              <a:buChar char="&amp;"/>
            </a:pPr>
            <a:r>
              <a:rPr lang="fr-CA" sz="2400" dirty="0" smtClean="0"/>
              <a:t>Endroit </a:t>
            </a:r>
            <a:r>
              <a:rPr lang="fr-CA" sz="2400" dirty="0"/>
              <a:t>pour s’enregistrer : </a:t>
            </a:r>
            <a:endParaRPr lang="fr-CA" sz="2400" dirty="0" smtClean="0"/>
          </a:p>
          <a:p>
            <a:pPr marL="628650" lvl="1" indent="-268288">
              <a:buFont typeface="Courier New" panose="02070309020205020404" pitchFamily="49" charset="0"/>
              <a:buChar char="o"/>
            </a:pPr>
            <a:r>
              <a:rPr lang="fr-CA" dirty="0"/>
              <a:t>P</a:t>
            </a:r>
            <a:r>
              <a:rPr lang="fr-CA" dirty="0" smtClean="0"/>
              <a:t>etit local;</a:t>
            </a:r>
          </a:p>
          <a:p>
            <a:pPr marL="628650" lvl="1" indent="-268288">
              <a:buFont typeface="Courier New" panose="02070309020205020404" pitchFamily="49" charset="0"/>
              <a:buChar char="o"/>
            </a:pPr>
            <a:r>
              <a:rPr lang="fr-CA" dirty="0" smtClean="0"/>
              <a:t>Corridor;</a:t>
            </a:r>
          </a:p>
          <a:p>
            <a:pPr marL="628650" lvl="1" indent="-268288">
              <a:buFont typeface="Courier New" panose="02070309020205020404" pitchFamily="49" charset="0"/>
              <a:buChar char="o"/>
            </a:pPr>
            <a:r>
              <a:rPr lang="fr-CA" dirty="0"/>
              <a:t>C</a:t>
            </a:r>
            <a:r>
              <a:rPr lang="fr-CA" dirty="0" smtClean="0"/>
              <a:t>oin </a:t>
            </a:r>
            <a:r>
              <a:rPr lang="fr-CA" dirty="0"/>
              <a:t>dans la </a:t>
            </a:r>
            <a:r>
              <a:rPr lang="fr-CA" dirty="0" smtClean="0"/>
              <a:t>classe;</a:t>
            </a:r>
          </a:p>
          <a:p>
            <a:pPr marL="628650" lvl="1" indent="-268288">
              <a:buFont typeface="Courier New" panose="02070309020205020404" pitchFamily="49" charset="0"/>
              <a:buChar char="o"/>
            </a:pPr>
            <a:r>
              <a:rPr lang="fr-CA" dirty="0"/>
              <a:t>I</a:t>
            </a:r>
            <a:r>
              <a:rPr lang="fr-CA" dirty="0" smtClean="0"/>
              <a:t>soloir carton; </a:t>
            </a:r>
          </a:p>
          <a:p>
            <a:pPr marL="628650" lvl="1" indent="-268288">
              <a:buFont typeface="Courier New" panose="02070309020205020404" pitchFamily="49" charset="0"/>
              <a:buChar char="o"/>
            </a:pPr>
            <a:r>
              <a:rPr lang="fr-CA" dirty="0" smtClean="0"/>
              <a:t>Tente;</a:t>
            </a:r>
          </a:p>
          <a:p>
            <a:pPr marL="628650" lvl="1" indent="-268288">
              <a:buFont typeface="Courier New" panose="02070309020205020404" pitchFamily="49" charset="0"/>
              <a:buChar char="o"/>
            </a:pPr>
            <a:r>
              <a:rPr lang="fr-CA" dirty="0"/>
              <a:t>É</a:t>
            </a:r>
            <a:r>
              <a:rPr lang="fr-CA" dirty="0" smtClean="0"/>
              <a:t>couteur </a:t>
            </a:r>
            <a:r>
              <a:rPr lang="fr-CA" dirty="0"/>
              <a:t>avec micro </a:t>
            </a:r>
            <a:r>
              <a:rPr lang="fr-CA" dirty="0" smtClean="0"/>
              <a:t>unidirectionnel;</a:t>
            </a:r>
          </a:p>
          <a:p>
            <a:pPr marL="628650" lvl="1" indent="-268288">
              <a:buFont typeface="Courier New" panose="02070309020205020404" pitchFamily="49" charset="0"/>
              <a:buChar char="o"/>
            </a:pPr>
            <a:r>
              <a:rPr lang="fr-CA" dirty="0"/>
              <a:t>A</a:t>
            </a:r>
            <a:r>
              <a:rPr lang="fr-CA" dirty="0" smtClean="0"/>
              <a:t>coustique </a:t>
            </a:r>
            <a:r>
              <a:rPr lang="fr-CA" dirty="0"/>
              <a:t>pour brancher après </a:t>
            </a:r>
            <a:r>
              <a:rPr lang="fr-CA" dirty="0" smtClean="0"/>
              <a:t>l’</a:t>
            </a:r>
            <a:r>
              <a:rPr lang="fr-CA" dirty="0" err="1" smtClean="0"/>
              <a:t>iPad</a:t>
            </a:r>
            <a:r>
              <a:rPr lang="fr-CA" dirty="0" smtClean="0"/>
              <a:t>;</a:t>
            </a:r>
          </a:p>
          <a:p>
            <a:pPr marL="628650" lvl="1" indent="-268288">
              <a:buFont typeface="Courier New" panose="02070309020205020404" pitchFamily="49" charset="0"/>
              <a:buChar char="o"/>
            </a:pPr>
            <a:r>
              <a:rPr lang="fr-CA" dirty="0"/>
              <a:t>A</a:t>
            </a:r>
            <a:r>
              <a:rPr lang="fr-CA" dirty="0" smtClean="0"/>
              <a:t>rmoire </a:t>
            </a:r>
            <a:r>
              <a:rPr lang="fr-CA" dirty="0"/>
              <a:t>avec rideau et tapis pour couper le son.</a:t>
            </a:r>
          </a:p>
          <a:p>
            <a:pPr marL="360363" indent="-360363">
              <a:buClr>
                <a:schemeClr val="accent1"/>
              </a:buClr>
              <a:buSzPct val="65000"/>
              <a:buFont typeface="Wingdings" panose="05000000000000000000" pitchFamily="2" charset="2"/>
              <a:buChar char="&amp;"/>
            </a:pPr>
            <a:r>
              <a:rPr lang="fr-CA" sz="2400" dirty="0"/>
              <a:t>Application pour l’enregistrement (Record Pro</a:t>
            </a:r>
            <a:r>
              <a:rPr lang="fr-CA" sz="2400" dirty="0" smtClean="0"/>
              <a:t>).</a:t>
            </a:r>
            <a:endParaRPr lang="fr-CA" sz="2400" dirty="0"/>
          </a:p>
          <a:p>
            <a:pPr>
              <a:buClr>
                <a:schemeClr val="accent1"/>
              </a:buClr>
            </a:pPr>
            <a:endParaRPr lang="fr-CA" dirty="0"/>
          </a:p>
          <a:p>
            <a:endParaRPr lang="fr-CA" dirty="0"/>
          </a:p>
        </p:txBody>
      </p:sp>
      <p:pic>
        <p:nvPicPr>
          <p:cNvPr id="4" name="Image 3"/>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5724128" y="1916832"/>
            <a:ext cx="2301939" cy="2301939"/>
          </a:xfrm>
          <a:prstGeom prst="rect">
            <a:avLst/>
          </a:prstGeom>
        </p:spPr>
      </p:pic>
      <p:sp>
        <p:nvSpPr>
          <p:cNvPr id="6" name="Espace réservé du numéro de diapositive 5"/>
          <p:cNvSpPr>
            <a:spLocks noGrp="1"/>
          </p:cNvSpPr>
          <p:nvPr>
            <p:ph type="sldNum" sz="quarter" idx="12"/>
          </p:nvPr>
        </p:nvSpPr>
        <p:spPr/>
        <p:txBody>
          <a:bodyPr/>
          <a:lstStyle/>
          <a:p>
            <a:fld id="{277C7E22-1971-4EEA-B73A-64AE1A1C2A64}" type="slidenum">
              <a:rPr lang="fr-CA" smtClean="0"/>
              <a:t>27</a:t>
            </a:fld>
            <a:endParaRPr lang="fr-CA"/>
          </a:p>
        </p:txBody>
      </p:sp>
    </p:spTree>
    <p:extLst>
      <p:ext uri="{BB962C8B-B14F-4D97-AF65-F5344CB8AC3E}">
        <p14:creationId xmlns:p14="http://schemas.microsoft.com/office/powerpoint/2010/main" val="1436050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704088"/>
            <a:ext cx="8229600" cy="852704"/>
          </a:xfrm>
        </p:spPr>
        <p:txBody>
          <a:bodyPr>
            <a:normAutofit/>
          </a:bodyPr>
          <a:lstStyle/>
          <a:p>
            <a:pPr algn="ctr"/>
            <a:r>
              <a:rPr lang="fr-CA" sz="3600" b="1" dirty="0"/>
              <a:t>Organisation et matériel (suite)</a:t>
            </a:r>
          </a:p>
        </p:txBody>
      </p:sp>
      <p:sp>
        <p:nvSpPr>
          <p:cNvPr id="3" name="Espace réservé du contenu 2"/>
          <p:cNvSpPr>
            <a:spLocks noGrp="1"/>
          </p:cNvSpPr>
          <p:nvPr>
            <p:ph idx="1"/>
            <p:custDataLst>
              <p:tags r:id="rId2"/>
            </p:custDataLst>
          </p:nvPr>
        </p:nvSpPr>
        <p:spPr>
          <a:xfrm>
            <a:off x="457200" y="2492896"/>
            <a:ext cx="8229600" cy="3831704"/>
          </a:xfrm>
        </p:spPr>
        <p:txBody>
          <a:bodyPr/>
          <a:lstStyle/>
          <a:p>
            <a:pPr marL="360363" indent="-360363">
              <a:buClr>
                <a:schemeClr val="accent1"/>
              </a:buClr>
              <a:buSzPct val="65000"/>
              <a:buFont typeface="Wingdings" panose="05000000000000000000" pitchFamily="2" charset="2"/>
              <a:buChar char="&amp;"/>
            </a:pPr>
            <a:r>
              <a:rPr lang="fr-CA" sz="2400" dirty="0"/>
              <a:t>Plateforme de diffusion ou portfolio numérique (</a:t>
            </a:r>
            <a:r>
              <a:rPr lang="fr-CA" sz="2400" dirty="0" err="1"/>
              <a:t>Seesaw</a:t>
            </a:r>
            <a:r>
              <a:rPr lang="fr-CA" sz="2400" dirty="0"/>
              <a:t>) : </a:t>
            </a:r>
          </a:p>
          <a:p>
            <a:pPr marL="641350" lvl="1" indent="-280988">
              <a:buFont typeface="Courier New" panose="02070309020205020404" pitchFamily="49" charset="0"/>
              <a:buChar char="o"/>
            </a:pPr>
            <a:r>
              <a:rPr lang="fr-CA" dirty="0"/>
              <a:t>Utile pour communiquer avec les parents : utilisation lors de la rencontre des bulletins, communiquer la pastille de couleur de leur enfant et la stratégie qu’il doit </a:t>
            </a:r>
            <a:r>
              <a:rPr lang="fr-CA" dirty="0" smtClean="0"/>
              <a:t>développer;</a:t>
            </a:r>
            <a:endParaRPr lang="fr-CA" dirty="0"/>
          </a:p>
          <a:p>
            <a:pPr marL="641350" lvl="1" indent="-280988">
              <a:buFont typeface="Courier New" panose="02070309020205020404" pitchFamily="49" charset="0"/>
              <a:buChar char="o"/>
            </a:pPr>
            <a:r>
              <a:rPr lang="fr-CA" dirty="0"/>
              <a:t>Utile pour communiquer avec les autres intervenants (Plan d’intervention</a:t>
            </a:r>
            <a:r>
              <a:rPr lang="fr-CA" dirty="0" smtClean="0"/>
              <a:t>); </a:t>
            </a:r>
            <a:endParaRPr lang="fr-CA" dirty="0"/>
          </a:p>
          <a:p>
            <a:pPr marL="641350" lvl="1" indent="-280988">
              <a:buFont typeface="Courier New" panose="02070309020205020404" pitchFamily="49" charset="0"/>
              <a:buChar char="o"/>
            </a:pPr>
            <a:r>
              <a:rPr lang="fr-CA" dirty="0"/>
              <a:t>Pour que l’élève perçoive qu’il s’agit d’une vraie tâche.</a:t>
            </a:r>
          </a:p>
        </p:txBody>
      </p:sp>
      <p:pic>
        <p:nvPicPr>
          <p:cNvPr id="4" name="Image 3"/>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rot="1321875">
            <a:off x="7211390" y="1558333"/>
            <a:ext cx="1733226" cy="972459"/>
          </a:xfrm>
          <a:prstGeom prst="rect">
            <a:avLst/>
          </a:prstGeom>
        </p:spPr>
      </p:pic>
      <p:sp>
        <p:nvSpPr>
          <p:cNvPr id="6" name="Espace réservé du numéro de diapositive 5"/>
          <p:cNvSpPr>
            <a:spLocks noGrp="1"/>
          </p:cNvSpPr>
          <p:nvPr>
            <p:ph type="sldNum" sz="quarter" idx="12"/>
          </p:nvPr>
        </p:nvSpPr>
        <p:spPr/>
        <p:txBody>
          <a:bodyPr/>
          <a:lstStyle/>
          <a:p>
            <a:fld id="{277C7E22-1971-4EEA-B73A-64AE1A1C2A64}" type="slidenum">
              <a:rPr lang="fr-CA" smtClean="0"/>
              <a:t>28</a:t>
            </a:fld>
            <a:endParaRPr lang="fr-CA"/>
          </a:p>
        </p:txBody>
      </p:sp>
    </p:spTree>
    <p:extLst>
      <p:ext uri="{BB962C8B-B14F-4D97-AF65-F5344CB8AC3E}">
        <p14:creationId xmlns:p14="http://schemas.microsoft.com/office/powerpoint/2010/main" val="4272953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920112"/>
            <a:ext cx="8229600" cy="698820"/>
          </a:xfrm>
        </p:spPr>
        <p:txBody>
          <a:bodyPr>
            <a:normAutofit/>
          </a:bodyPr>
          <a:lstStyle/>
          <a:p>
            <a:pPr algn="ctr"/>
            <a:r>
              <a:rPr lang="fr-CA" sz="3600" b="1" dirty="0" smtClean="0"/>
              <a:t>Organisation et matériel (suite)</a:t>
            </a:r>
            <a:endParaRPr lang="fr-CA" sz="3600" b="1" dirty="0"/>
          </a:p>
        </p:txBody>
      </p:sp>
      <p:sp>
        <p:nvSpPr>
          <p:cNvPr id="3" name="Espace réservé du contenu 2"/>
          <p:cNvSpPr>
            <a:spLocks noGrp="1"/>
          </p:cNvSpPr>
          <p:nvPr>
            <p:ph idx="1"/>
            <p:custDataLst>
              <p:tags r:id="rId2"/>
            </p:custDataLst>
          </p:nvPr>
        </p:nvSpPr>
        <p:spPr>
          <a:xfrm>
            <a:off x="457200" y="2208232"/>
            <a:ext cx="8363272" cy="3597032"/>
          </a:xfrm>
        </p:spPr>
        <p:txBody>
          <a:bodyPr>
            <a:normAutofit/>
          </a:bodyPr>
          <a:lstStyle/>
          <a:p>
            <a:pPr marL="360363" indent="-360363">
              <a:buClr>
                <a:schemeClr val="accent1"/>
              </a:buClr>
              <a:buSzPct val="65000"/>
              <a:buFont typeface="Wingdings" panose="05000000000000000000" pitchFamily="2" charset="2"/>
              <a:buChar char="&amp;"/>
            </a:pPr>
            <a:r>
              <a:rPr lang="fr-CA" sz="2400" dirty="0"/>
              <a:t>Temps pour création d’un profil pour chaque élève sur </a:t>
            </a:r>
            <a:r>
              <a:rPr lang="fr-CA" sz="2400" dirty="0" smtClean="0"/>
              <a:t>la </a:t>
            </a:r>
            <a:r>
              <a:rPr lang="fr-CA" sz="2400" dirty="0"/>
              <a:t>plateforme retenue.</a:t>
            </a:r>
          </a:p>
          <a:p>
            <a:pPr marL="360363" indent="-360363">
              <a:buClr>
                <a:schemeClr val="accent1"/>
              </a:buClr>
              <a:buSzPct val="65000"/>
              <a:buFont typeface="Wingdings" panose="05000000000000000000" pitchFamily="2" charset="2"/>
              <a:buChar char="&amp;"/>
            </a:pPr>
            <a:r>
              <a:rPr lang="fr-CA" sz="2400" dirty="0"/>
              <a:t>Liste d’élèves avec la date où chaque élève va procéder à l’enregistrement de </a:t>
            </a:r>
            <a:r>
              <a:rPr lang="fr-CA" sz="2400" dirty="0" smtClean="0"/>
              <a:t>sa </a:t>
            </a:r>
            <a:r>
              <a:rPr lang="fr-CA" sz="2400" dirty="0"/>
              <a:t>lecture et l’afficher au mur de la classe :  </a:t>
            </a:r>
          </a:p>
          <a:p>
            <a:pPr marL="639763" lvl="1" indent="-279400">
              <a:buFont typeface="Courier New" panose="02070309020205020404" pitchFamily="49" charset="0"/>
              <a:buChar char="o"/>
            </a:pPr>
            <a:r>
              <a:rPr lang="fr-CA" dirty="0" smtClean="0"/>
              <a:t>Suivi pour le nombre d’enregistrements par élève; </a:t>
            </a:r>
          </a:p>
          <a:p>
            <a:pPr marL="639763" lvl="1" indent="-279400">
              <a:buFont typeface="Courier New" panose="02070309020205020404" pitchFamily="49" charset="0"/>
              <a:buChar char="o"/>
            </a:pPr>
            <a:r>
              <a:rPr lang="fr-CA" dirty="0" smtClean="0"/>
              <a:t>Retrouver l’enregistrement sur le iPad à partir de la date; </a:t>
            </a:r>
          </a:p>
          <a:p>
            <a:pPr marL="639763" lvl="1" indent="-279400">
              <a:buFont typeface="Courier New" panose="02070309020205020404" pitchFamily="49" charset="0"/>
              <a:buChar char="o"/>
            </a:pPr>
            <a:r>
              <a:rPr lang="fr-CA" dirty="0" smtClean="0"/>
              <a:t>Faire une rotation des élèves qui s’enregistrent. </a:t>
            </a:r>
          </a:p>
        </p:txBody>
      </p:sp>
      <p:sp>
        <p:nvSpPr>
          <p:cNvPr id="5" name="Espace réservé du numéro de diapositive 4"/>
          <p:cNvSpPr>
            <a:spLocks noGrp="1"/>
          </p:cNvSpPr>
          <p:nvPr>
            <p:ph type="sldNum" sz="quarter" idx="12"/>
          </p:nvPr>
        </p:nvSpPr>
        <p:spPr/>
        <p:txBody>
          <a:bodyPr/>
          <a:lstStyle/>
          <a:p>
            <a:fld id="{277C7E22-1971-4EEA-B73A-64AE1A1C2A64}" type="slidenum">
              <a:rPr lang="fr-CA" smtClean="0"/>
              <a:t>29</a:t>
            </a:fld>
            <a:endParaRPr lang="fr-CA"/>
          </a:p>
        </p:txBody>
      </p:sp>
    </p:spTree>
    <p:extLst>
      <p:ext uri="{BB962C8B-B14F-4D97-AF65-F5344CB8AC3E}">
        <p14:creationId xmlns:p14="http://schemas.microsoft.com/office/powerpoint/2010/main" val="1831656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704088"/>
            <a:ext cx="8229600" cy="780696"/>
          </a:xfrm>
        </p:spPr>
        <p:txBody>
          <a:bodyPr>
            <a:normAutofit/>
          </a:bodyPr>
          <a:lstStyle/>
          <a:p>
            <a:pPr algn="ctr"/>
            <a:r>
              <a:rPr lang="fr-CA" sz="3600" b="1" dirty="0" smtClean="0"/>
              <a:t>Contexte</a:t>
            </a:r>
            <a:endParaRPr lang="fr-CA" sz="3600" b="1" dirty="0"/>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1949871294"/>
              </p:ext>
            </p:extLst>
          </p:nvPr>
        </p:nvGraphicFramePr>
        <p:xfrm>
          <a:off x="457200" y="1935163"/>
          <a:ext cx="8229600" cy="38701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ZoneTexte 5"/>
          <p:cNvSpPr txBox="1"/>
          <p:nvPr>
            <p:custDataLst>
              <p:tags r:id="rId3"/>
            </p:custDataLst>
          </p:nvPr>
        </p:nvSpPr>
        <p:spPr>
          <a:xfrm>
            <a:off x="467543" y="6021288"/>
            <a:ext cx="8328947" cy="400110"/>
          </a:xfrm>
          <a:prstGeom prst="rect">
            <a:avLst/>
          </a:prstGeom>
          <a:noFill/>
        </p:spPr>
        <p:txBody>
          <a:bodyPr wrap="none" rtlCol="0">
            <a:spAutoFit/>
          </a:bodyPr>
          <a:lstStyle/>
          <a:p>
            <a:r>
              <a:rPr lang="fr-CA" sz="2000" dirty="0" smtClean="0"/>
              <a:t>Contexte de la mesure 30054 : projet en partenariat en adaptation scolaire.</a:t>
            </a:r>
            <a:endParaRPr lang="fr-CA" sz="2000" dirty="0"/>
          </a:p>
        </p:txBody>
      </p:sp>
      <p:sp>
        <p:nvSpPr>
          <p:cNvPr id="4" name="Espace réservé du numéro de diapositive 3"/>
          <p:cNvSpPr>
            <a:spLocks noGrp="1"/>
          </p:cNvSpPr>
          <p:nvPr>
            <p:ph type="sldNum" sz="quarter" idx="12"/>
          </p:nvPr>
        </p:nvSpPr>
        <p:spPr/>
        <p:txBody>
          <a:bodyPr/>
          <a:lstStyle/>
          <a:p>
            <a:fld id="{277C7E22-1971-4EEA-B73A-64AE1A1C2A64}" type="slidenum">
              <a:rPr lang="fr-CA" smtClean="0"/>
              <a:t>3</a:t>
            </a:fld>
            <a:endParaRPr lang="fr-CA"/>
          </a:p>
        </p:txBody>
      </p:sp>
    </p:spTree>
    <p:extLst>
      <p:ext uri="{BB962C8B-B14F-4D97-AF65-F5344CB8AC3E}">
        <p14:creationId xmlns:p14="http://schemas.microsoft.com/office/powerpoint/2010/main" val="702903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3568" y="908720"/>
            <a:ext cx="6480720" cy="780696"/>
          </a:xfrm>
        </p:spPr>
        <p:txBody>
          <a:bodyPr>
            <a:normAutofit/>
          </a:bodyPr>
          <a:lstStyle/>
          <a:p>
            <a:pPr algn="ctr"/>
            <a:r>
              <a:rPr lang="fr-CA" sz="3600" b="1" dirty="0" smtClean="0"/>
              <a:t>Choix de la plateforme :</a:t>
            </a:r>
            <a:endParaRPr lang="fr-CA" sz="3600" b="1" dirty="0"/>
          </a:p>
        </p:txBody>
      </p:sp>
      <p:sp>
        <p:nvSpPr>
          <p:cNvPr id="3" name="Espace réservé du contenu 2"/>
          <p:cNvSpPr>
            <a:spLocks noGrp="1"/>
          </p:cNvSpPr>
          <p:nvPr>
            <p:ph idx="1"/>
            <p:custDataLst>
              <p:tags r:id="rId2"/>
            </p:custDataLst>
          </p:nvPr>
        </p:nvSpPr>
        <p:spPr>
          <a:xfrm>
            <a:off x="454605" y="2468880"/>
            <a:ext cx="8229600" cy="4200480"/>
          </a:xfrm>
        </p:spPr>
        <p:txBody>
          <a:bodyPr>
            <a:normAutofit fontScale="85000" lnSpcReduction="10000"/>
          </a:bodyPr>
          <a:lstStyle/>
          <a:p>
            <a:pPr marL="360363" indent="-360363">
              <a:buClr>
                <a:schemeClr val="accent1"/>
              </a:buClr>
              <a:buSzPct val="65000"/>
              <a:buFont typeface="Wingdings" panose="05000000000000000000" pitchFamily="2" charset="2"/>
              <a:buChar char=""/>
            </a:pPr>
            <a:r>
              <a:rPr lang="fr-CA" sz="2800" dirty="0"/>
              <a:t>Page Facebook pour soutenir les enseignants dans l’utilisation de </a:t>
            </a:r>
            <a:r>
              <a:rPr lang="fr-CA" sz="2800" dirty="0" err="1"/>
              <a:t>Seesaw</a:t>
            </a:r>
            <a:r>
              <a:rPr lang="fr-CA" sz="2800" dirty="0"/>
              <a:t>. </a:t>
            </a:r>
            <a:endParaRPr lang="fr-CA" sz="2800" dirty="0" smtClean="0"/>
          </a:p>
          <a:p>
            <a:pPr marL="360363" indent="-360363">
              <a:buClr>
                <a:schemeClr val="accent1"/>
              </a:buClr>
              <a:buSzPct val="65000"/>
              <a:buFont typeface="Wingdings" panose="05000000000000000000" pitchFamily="2" charset="2"/>
              <a:buChar char=""/>
            </a:pPr>
            <a:r>
              <a:rPr lang="fr-CA" sz="2800" dirty="0"/>
              <a:t>Accessible sur le cellulaire, l’iPad, l’ordinateur</a:t>
            </a:r>
            <a:r>
              <a:rPr lang="fr-CA" sz="2800" dirty="0" smtClean="0"/>
              <a:t>.</a:t>
            </a:r>
          </a:p>
          <a:p>
            <a:pPr marL="360363" indent="-360363">
              <a:buClr>
                <a:schemeClr val="accent1"/>
              </a:buClr>
              <a:buSzPct val="65000"/>
              <a:buFont typeface="Wingdings" panose="05000000000000000000" pitchFamily="2" charset="2"/>
              <a:buChar char=""/>
            </a:pPr>
            <a:r>
              <a:rPr lang="fr-CA" sz="2800" dirty="0"/>
              <a:t>Présence de vidéos sur le web pour apprendre à l’utiliser</a:t>
            </a:r>
            <a:r>
              <a:rPr lang="fr-CA" sz="2800" dirty="0" smtClean="0"/>
              <a:t>.</a:t>
            </a:r>
          </a:p>
          <a:p>
            <a:pPr marL="360363" indent="-360363">
              <a:buClr>
                <a:schemeClr val="accent1"/>
              </a:buClr>
              <a:buSzPct val="65000"/>
              <a:buFont typeface="Wingdings" panose="05000000000000000000" pitchFamily="2" charset="2"/>
              <a:buChar char=""/>
            </a:pPr>
            <a:r>
              <a:rPr lang="fr-CA" sz="2800" dirty="0"/>
              <a:t>On peut voir les parents qui y accèdent pour voir ou écouter les réalisations de leur enfant</a:t>
            </a:r>
            <a:r>
              <a:rPr lang="fr-CA" sz="2800" dirty="0" smtClean="0"/>
              <a:t>.</a:t>
            </a:r>
          </a:p>
          <a:p>
            <a:pPr marL="360363" indent="-360363">
              <a:buClr>
                <a:schemeClr val="accent1"/>
              </a:buClr>
              <a:buSzPct val="65000"/>
              <a:buFont typeface="Wingdings" panose="05000000000000000000" pitchFamily="2" charset="2"/>
              <a:buChar char=""/>
            </a:pPr>
            <a:r>
              <a:rPr lang="fr-CA" sz="2800" dirty="0"/>
              <a:t>Une classe peut être partagée par plus d’un intervenant (enseignant et orthopédagogue).</a:t>
            </a:r>
          </a:p>
          <a:p>
            <a:pPr marL="360363" indent="-360363">
              <a:buClr>
                <a:schemeClr val="accent1"/>
              </a:buClr>
              <a:buSzPct val="65000"/>
              <a:buFont typeface="Wingdings" panose="05000000000000000000" pitchFamily="2" charset="2"/>
              <a:buChar char=""/>
            </a:pPr>
            <a:r>
              <a:rPr lang="fr-CA" sz="2800" dirty="0"/>
              <a:t>Comme Facebook, les parents peuvent mettre des commentaires ou cliquer « J’aime ». </a:t>
            </a:r>
          </a:p>
          <a:p>
            <a:pPr marL="360363" indent="-360363">
              <a:buClr>
                <a:schemeClr val="accent1"/>
              </a:buClr>
              <a:buSzPct val="65000"/>
              <a:buFont typeface="Wingdings" panose="05000000000000000000" pitchFamily="2" charset="2"/>
              <a:buChar char=""/>
            </a:pPr>
            <a:r>
              <a:rPr lang="fr-CA" sz="2800" dirty="0"/>
              <a:t>Facile d’utilisation</a:t>
            </a:r>
            <a:r>
              <a:rPr lang="fr-CA" sz="2800" dirty="0" smtClean="0"/>
              <a:t>.</a:t>
            </a:r>
            <a:endParaRPr lang="fr-CA" sz="2800" dirty="0"/>
          </a:p>
          <a:p>
            <a:endParaRPr lang="fr-CA" dirty="0"/>
          </a:p>
          <a:p>
            <a:endParaRPr lang="fr-CA" dirty="0"/>
          </a:p>
        </p:txBody>
      </p:sp>
      <p:sp>
        <p:nvSpPr>
          <p:cNvPr id="5" name="ZoneTexte 4"/>
          <p:cNvSpPr txBox="1"/>
          <p:nvPr>
            <p:custDataLst>
              <p:tags r:id="rId3"/>
            </p:custDataLst>
          </p:nvPr>
        </p:nvSpPr>
        <p:spPr>
          <a:xfrm>
            <a:off x="454604" y="1791104"/>
            <a:ext cx="8149843" cy="646331"/>
          </a:xfrm>
          <a:prstGeom prst="rect">
            <a:avLst/>
          </a:prstGeom>
          <a:noFill/>
        </p:spPr>
        <p:txBody>
          <a:bodyPr wrap="square" rtlCol="0">
            <a:spAutoFit/>
          </a:bodyPr>
          <a:lstStyle/>
          <a:p>
            <a:r>
              <a:rPr lang="fr-CA" dirty="0">
                <a:hlinkClick r:id="rId7"/>
              </a:rPr>
              <a:t>http://www.recit.cspaysbleuets.qc.ca/jeannemance/2017/03/12/seesaw-outil-de-communication-avec-les-parents</a:t>
            </a:r>
            <a:r>
              <a:rPr lang="fr-CA" dirty="0" smtClean="0">
                <a:hlinkClick r:id="rId7"/>
              </a:rPr>
              <a:t>/</a:t>
            </a:r>
            <a:r>
              <a:rPr lang="fr-CA" dirty="0" smtClean="0"/>
              <a:t> </a:t>
            </a:r>
            <a:endParaRPr lang="fr-CA" dirty="0"/>
          </a:p>
        </p:txBody>
      </p:sp>
      <p:sp>
        <p:nvSpPr>
          <p:cNvPr id="7" name="Espace réservé du numéro de diapositive 6"/>
          <p:cNvSpPr>
            <a:spLocks noGrp="1"/>
          </p:cNvSpPr>
          <p:nvPr>
            <p:ph type="sldNum" sz="quarter" idx="12"/>
          </p:nvPr>
        </p:nvSpPr>
        <p:spPr/>
        <p:txBody>
          <a:bodyPr/>
          <a:lstStyle/>
          <a:p>
            <a:fld id="{277C7E22-1971-4EEA-B73A-64AE1A1C2A64}" type="slidenum">
              <a:rPr lang="fr-CA" smtClean="0"/>
              <a:t>30</a:t>
            </a:fld>
            <a:endParaRPr lang="fr-CA"/>
          </a:p>
        </p:txBody>
      </p:sp>
      <p:pic>
        <p:nvPicPr>
          <p:cNvPr id="8" name="Image 7"/>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6444208" y="683357"/>
            <a:ext cx="1941759" cy="1089459"/>
          </a:xfrm>
          <a:prstGeom prst="rect">
            <a:avLst/>
          </a:prstGeom>
        </p:spPr>
      </p:pic>
    </p:spTree>
    <p:extLst>
      <p:ext uri="{BB962C8B-B14F-4D97-AF65-F5344CB8AC3E}">
        <p14:creationId xmlns:p14="http://schemas.microsoft.com/office/powerpoint/2010/main" val="3621095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704088"/>
            <a:ext cx="8229600" cy="852704"/>
          </a:xfrm>
        </p:spPr>
        <p:txBody>
          <a:bodyPr>
            <a:normAutofit/>
          </a:bodyPr>
          <a:lstStyle/>
          <a:p>
            <a:pPr algn="ctr"/>
            <a:r>
              <a:rPr lang="fr-CA" sz="3600" b="1" dirty="0" smtClean="0"/>
              <a:t>Autres mesures pour enseigner la lecture</a:t>
            </a:r>
            <a:endParaRPr lang="fr-CA" sz="3600" b="1" dirty="0"/>
          </a:p>
        </p:txBody>
      </p:sp>
      <p:sp>
        <p:nvSpPr>
          <p:cNvPr id="3" name="Espace réservé du contenu 2"/>
          <p:cNvSpPr>
            <a:spLocks noGrp="1"/>
          </p:cNvSpPr>
          <p:nvPr>
            <p:ph idx="1"/>
            <p:custDataLst>
              <p:tags r:id="rId2"/>
            </p:custDataLst>
          </p:nvPr>
        </p:nvSpPr>
        <p:spPr>
          <a:xfrm>
            <a:off x="323528" y="2079496"/>
            <a:ext cx="8568952" cy="4733880"/>
          </a:xfrm>
        </p:spPr>
        <p:txBody>
          <a:bodyPr>
            <a:noAutofit/>
          </a:bodyPr>
          <a:lstStyle/>
          <a:p>
            <a:pPr marL="360363" indent="-360363">
              <a:buClr>
                <a:schemeClr val="accent1"/>
              </a:buClr>
              <a:buSzPct val="65000"/>
              <a:buFont typeface="Wingdings" panose="05000000000000000000" pitchFamily="2" charset="2"/>
              <a:buChar char="&amp;"/>
            </a:pPr>
            <a:r>
              <a:rPr lang="fr-CA" sz="2400" dirty="0"/>
              <a:t>Opportunité d’entendre des livres audio, lecture de l’enseignante.</a:t>
            </a:r>
          </a:p>
          <a:p>
            <a:pPr marL="360363" indent="-360363">
              <a:buClr>
                <a:schemeClr val="accent1"/>
              </a:buClr>
              <a:buSzPct val="65000"/>
              <a:buFont typeface="Wingdings" panose="05000000000000000000" pitchFamily="2" charset="2"/>
              <a:buChar char="&amp;"/>
            </a:pPr>
            <a:r>
              <a:rPr lang="fr-CA" sz="2400" dirty="0"/>
              <a:t>Programme lecture à deux.</a:t>
            </a:r>
          </a:p>
          <a:p>
            <a:pPr marL="360363" indent="-360363">
              <a:buClr>
                <a:schemeClr val="accent1"/>
              </a:buClr>
              <a:buSzPct val="65000"/>
              <a:buFont typeface="Wingdings" panose="05000000000000000000" pitchFamily="2" charset="2"/>
              <a:buChar char="&amp;"/>
            </a:pPr>
            <a:r>
              <a:rPr lang="fr-CA" sz="2400" dirty="0"/>
              <a:t>Recette pour raconter C.S. Val-des-Cerfs: travailler la structure du récit : début, milieu, fin, personnage, sentiment, qui, que, quoi, où, quand.</a:t>
            </a:r>
          </a:p>
          <a:p>
            <a:pPr marL="360363" indent="-360363">
              <a:buClr>
                <a:schemeClr val="accent1"/>
              </a:buClr>
              <a:buSzPct val="65000"/>
              <a:buFont typeface="Wingdings" panose="05000000000000000000" pitchFamily="2" charset="2"/>
              <a:buChar char="&amp;"/>
            </a:pPr>
            <a:r>
              <a:rPr lang="fr-CA" sz="2400" dirty="0"/>
              <a:t>Routine 5 au quotidien : étude des mots, phrases du jour (vocabulaire de la semaine, code de correction et grammaire</a:t>
            </a:r>
            <a:r>
              <a:rPr lang="fr-CA" sz="2400" dirty="0" smtClean="0"/>
              <a:t>), nombre du jour (décomposer, pair, impair, etc.), </a:t>
            </a:r>
            <a:r>
              <a:rPr lang="fr-CA" sz="2400" dirty="0"/>
              <a:t>enregistrement, 20 minutes de lecture autonome par jour.</a:t>
            </a:r>
          </a:p>
        </p:txBody>
      </p:sp>
      <p:sp>
        <p:nvSpPr>
          <p:cNvPr id="5" name="Espace réservé du numéro de diapositive 4"/>
          <p:cNvSpPr>
            <a:spLocks noGrp="1"/>
          </p:cNvSpPr>
          <p:nvPr>
            <p:ph type="sldNum" sz="quarter" idx="12"/>
          </p:nvPr>
        </p:nvSpPr>
        <p:spPr/>
        <p:txBody>
          <a:bodyPr/>
          <a:lstStyle/>
          <a:p>
            <a:fld id="{277C7E22-1971-4EEA-B73A-64AE1A1C2A64}" type="slidenum">
              <a:rPr lang="fr-CA" smtClean="0"/>
              <a:t>31</a:t>
            </a:fld>
            <a:endParaRPr lang="fr-CA"/>
          </a:p>
        </p:txBody>
      </p:sp>
    </p:spTree>
    <p:extLst>
      <p:ext uri="{BB962C8B-B14F-4D97-AF65-F5344CB8AC3E}">
        <p14:creationId xmlns:p14="http://schemas.microsoft.com/office/powerpoint/2010/main" val="796647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5496" y="764704"/>
            <a:ext cx="9108504" cy="710952"/>
          </a:xfrm>
        </p:spPr>
        <p:txBody>
          <a:bodyPr>
            <a:noAutofit/>
          </a:bodyPr>
          <a:lstStyle/>
          <a:p>
            <a:pPr algn="ctr"/>
            <a:r>
              <a:rPr lang="fr-CA" sz="3500" b="1" spc="-20" dirty="0" smtClean="0"/>
              <a:t>Autres mesures pour enseigner la lecture (suite)</a:t>
            </a:r>
            <a:endParaRPr lang="fr-CA" sz="3500" b="1" spc="-20" dirty="0"/>
          </a:p>
        </p:txBody>
      </p:sp>
      <p:sp>
        <p:nvSpPr>
          <p:cNvPr id="3" name="Espace réservé du contenu 2"/>
          <p:cNvSpPr>
            <a:spLocks noGrp="1"/>
          </p:cNvSpPr>
          <p:nvPr>
            <p:ph idx="1"/>
            <p:custDataLst>
              <p:tags r:id="rId2"/>
            </p:custDataLst>
          </p:nvPr>
        </p:nvSpPr>
        <p:spPr>
          <a:xfrm>
            <a:off x="251520" y="1700808"/>
            <a:ext cx="8640960" cy="5040560"/>
          </a:xfrm>
        </p:spPr>
        <p:txBody>
          <a:bodyPr>
            <a:noAutofit/>
          </a:bodyPr>
          <a:lstStyle/>
          <a:p>
            <a:pPr marL="360363" indent="-360363">
              <a:buClr>
                <a:schemeClr val="accent1"/>
              </a:buClr>
              <a:buSzPct val="65000"/>
              <a:buFont typeface="Wingdings" panose="05000000000000000000" pitchFamily="2" charset="2"/>
              <a:buChar char="&amp;"/>
            </a:pPr>
            <a:r>
              <a:rPr lang="fr-CA" sz="2400" spc="-30" dirty="0"/>
              <a:t>Livre de la semaine </a:t>
            </a:r>
            <a:r>
              <a:rPr lang="fr-CA" sz="2400" spc="-30" dirty="0" smtClean="0"/>
              <a:t>(</a:t>
            </a:r>
            <a:r>
              <a:rPr lang="fr-CA" sz="2400" spc="-30" dirty="0" err="1"/>
              <a:t>S</a:t>
            </a:r>
            <a:r>
              <a:rPr lang="fr-CA" sz="2400" spc="-30" dirty="0" err="1" smtClean="0"/>
              <a:t>uperprofs</a:t>
            </a:r>
            <a:r>
              <a:rPr lang="fr-CA" sz="2400" spc="-30" dirty="0"/>
              <a:t>) </a:t>
            </a:r>
            <a:r>
              <a:rPr lang="fr-CA" sz="2400" spc="-30" dirty="0" smtClean="0"/>
              <a:t>littérature </a:t>
            </a:r>
            <a:r>
              <a:rPr lang="fr-CA" sz="2400" spc="-30" dirty="0"/>
              <a:t>jeunesse </a:t>
            </a:r>
            <a:r>
              <a:rPr lang="fr-CA" sz="2400" spc="-30" dirty="0" smtClean="0"/>
              <a:t>et activités </a:t>
            </a:r>
            <a:r>
              <a:rPr lang="fr-CA" sz="2400" spc="-30" dirty="0"/>
              <a:t>reliées à ce livre (phrase du jour, </a:t>
            </a:r>
            <a:r>
              <a:rPr lang="fr-CA" sz="2400" spc="-30" dirty="0" smtClean="0"/>
              <a:t>exercices de la semaine).</a:t>
            </a:r>
            <a:endParaRPr lang="fr-CA" sz="2400" spc="-30" dirty="0"/>
          </a:p>
          <a:p>
            <a:pPr marL="360363" indent="-360363">
              <a:buClr>
                <a:schemeClr val="accent1"/>
              </a:buClr>
              <a:buSzPct val="65000"/>
              <a:buFont typeface="Wingdings" panose="05000000000000000000" pitchFamily="2" charset="2"/>
              <a:buChar char="&amp;"/>
            </a:pPr>
            <a:r>
              <a:rPr lang="fr-CA" sz="2400" dirty="0"/>
              <a:t>Texte de la semaine avec les </a:t>
            </a:r>
            <a:r>
              <a:rPr lang="fr-CA" sz="2400" dirty="0" smtClean="0"/>
              <a:t>questions.</a:t>
            </a:r>
            <a:endParaRPr lang="fr-CA" sz="2400" dirty="0"/>
          </a:p>
          <a:p>
            <a:pPr marL="360363" indent="-360363">
              <a:buClr>
                <a:schemeClr val="accent1"/>
              </a:buClr>
              <a:buSzPct val="65000"/>
              <a:buFont typeface="Wingdings" panose="05000000000000000000" pitchFamily="2" charset="2"/>
              <a:buChar char="&amp;"/>
            </a:pPr>
            <a:r>
              <a:rPr lang="fr-CA" sz="2400" dirty="0"/>
              <a:t>Dictée de la </a:t>
            </a:r>
            <a:r>
              <a:rPr lang="fr-CA" sz="2400" dirty="0" smtClean="0"/>
              <a:t>semaine.</a:t>
            </a:r>
            <a:endParaRPr lang="fr-CA" sz="2400" dirty="0"/>
          </a:p>
          <a:p>
            <a:pPr marL="360363" indent="-360363">
              <a:buClr>
                <a:schemeClr val="accent1"/>
              </a:buClr>
              <a:buSzPct val="65000"/>
              <a:buFont typeface="Wingdings" panose="05000000000000000000" pitchFamily="2" charset="2"/>
              <a:buChar char="&amp;"/>
            </a:pPr>
            <a:r>
              <a:rPr lang="fr-CA" sz="2400" dirty="0"/>
              <a:t>Exercice de la semaine en lien avec les mots, le texte, les sons de la </a:t>
            </a:r>
            <a:r>
              <a:rPr lang="fr-CA" sz="2400" dirty="0" smtClean="0"/>
              <a:t>semaine. </a:t>
            </a:r>
            <a:endParaRPr lang="fr-CA" sz="2400" dirty="0"/>
          </a:p>
          <a:p>
            <a:pPr marL="360363" indent="-360363">
              <a:buClr>
                <a:schemeClr val="accent1"/>
              </a:buClr>
              <a:buSzPct val="65000"/>
              <a:buFont typeface="Wingdings" panose="05000000000000000000" pitchFamily="2" charset="2"/>
              <a:buChar char="&amp;"/>
            </a:pPr>
            <a:r>
              <a:rPr lang="fr-CA" sz="2400" dirty="0"/>
              <a:t>Écriture de la </a:t>
            </a:r>
            <a:r>
              <a:rPr lang="fr-CA" sz="2400" dirty="0" smtClean="0"/>
              <a:t>semaine.</a:t>
            </a:r>
            <a:endParaRPr lang="fr-CA" sz="2400" dirty="0"/>
          </a:p>
          <a:p>
            <a:pPr marL="360363" indent="-360363">
              <a:buClr>
                <a:schemeClr val="accent1"/>
              </a:buClr>
              <a:buSzPct val="65000"/>
              <a:buFont typeface="Wingdings" panose="05000000000000000000" pitchFamily="2" charset="2"/>
              <a:buChar char="&amp;"/>
            </a:pPr>
            <a:r>
              <a:rPr lang="fr-CA" sz="2400" dirty="0"/>
              <a:t>Étude des mots en </a:t>
            </a:r>
            <a:r>
              <a:rPr lang="fr-CA" sz="2400" dirty="0" smtClean="0"/>
              <a:t>classe.</a:t>
            </a:r>
            <a:endParaRPr lang="fr-CA" sz="2400" dirty="0"/>
          </a:p>
          <a:p>
            <a:pPr marL="360363" indent="-360363">
              <a:buClr>
                <a:schemeClr val="accent1"/>
              </a:buClr>
              <a:buSzPct val="65000"/>
              <a:buFont typeface="Wingdings" panose="05000000000000000000" pitchFamily="2" charset="2"/>
              <a:buChar char="&amp;"/>
            </a:pPr>
            <a:r>
              <a:rPr lang="fr-CA" sz="2400" spc="-30" dirty="0"/>
              <a:t>Enseignement de diverses notions en lien avec la lecture : </a:t>
            </a:r>
            <a:r>
              <a:rPr lang="fr-CA" sz="2400" spc="-30" dirty="0" smtClean="0"/>
              <a:t/>
            </a:r>
            <a:br>
              <a:rPr lang="fr-CA" sz="2400" spc="-30" dirty="0" smtClean="0"/>
            </a:br>
            <a:r>
              <a:rPr lang="fr-CA" sz="2400" spc="-30" dirty="0" smtClean="0"/>
              <a:t>règles </a:t>
            </a:r>
            <a:r>
              <a:rPr lang="fr-CA" sz="2400" spc="-30" dirty="0"/>
              <a:t>de liaison, lire </a:t>
            </a:r>
            <a:r>
              <a:rPr lang="fr-CA" sz="2400" spc="-30" dirty="0" smtClean="0"/>
              <a:t>par </a:t>
            </a:r>
            <a:r>
              <a:rPr lang="fr-CA" sz="2400" spc="-30" dirty="0"/>
              <a:t>groupe de mots, la ponctuation, tirets, intonation, rythme (type de texte, poème ou chanson</a:t>
            </a:r>
            <a:r>
              <a:rPr lang="fr-CA" sz="2400" spc="-30" dirty="0" smtClean="0"/>
              <a:t>).</a:t>
            </a:r>
            <a:endParaRPr lang="fr-CA" sz="2400" spc="-30" dirty="0"/>
          </a:p>
          <a:p>
            <a:endParaRPr lang="fr-CA" dirty="0"/>
          </a:p>
        </p:txBody>
      </p:sp>
      <p:sp>
        <p:nvSpPr>
          <p:cNvPr id="5" name="Espace réservé du numéro de diapositive 4"/>
          <p:cNvSpPr>
            <a:spLocks noGrp="1"/>
          </p:cNvSpPr>
          <p:nvPr>
            <p:ph type="sldNum" sz="quarter" idx="12"/>
          </p:nvPr>
        </p:nvSpPr>
        <p:spPr/>
        <p:txBody>
          <a:bodyPr/>
          <a:lstStyle/>
          <a:p>
            <a:fld id="{277C7E22-1971-4EEA-B73A-64AE1A1C2A64}" type="slidenum">
              <a:rPr lang="fr-CA" smtClean="0"/>
              <a:t>32</a:t>
            </a:fld>
            <a:endParaRPr lang="fr-CA"/>
          </a:p>
        </p:txBody>
      </p:sp>
    </p:spTree>
    <p:extLst>
      <p:ext uri="{BB962C8B-B14F-4D97-AF65-F5344CB8AC3E}">
        <p14:creationId xmlns:p14="http://schemas.microsoft.com/office/powerpoint/2010/main" val="3761717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11560" y="1149011"/>
            <a:ext cx="2373398" cy="708688"/>
          </a:xfrm>
        </p:spPr>
        <p:txBody>
          <a:bodyPr>
            <a:normAutofit/>
          </a:bodyPr>
          <a:lstStyle/>
          <a:p>
            <a:pPr algn="ctr"/>
            <a:r>
              <a:rPr lang="fr-CA" sz="3600" dirty="0" smtClean="0"/>
              <a:t>  </a:t>
            </a:r>
            <a:r>
              <a:rPr lang="fr-CA" sz="3600" b="1" dirty="0" smtClean="0"/>
              <a:t>Résultats</a:t>
            </a:r>
            <a:endParaRPr lang="fr-CA" sz="3600" b="1" dirty="0"/>
          </a:p>
        </p:txBody>
      </p:sp>
      <p:sp>
        <p:nvSpPr>
          <p:cNvPr id="3" name="Espace réservé du contenu 2"/>
          <p:cNvSpPr>
            <a:spLocks noGrp="1"/>
          </p:cNvSpPr>
          <p:nvPr>
            <p:ph idx="1"/>
            <p:custDataLst>
              <p:tags r:id="rId2"/>
            </p:custDataLst>
          </p:nvPr>
        </p:nvSpPr>
        <p:spPr>
          <a:xfrm>
            <a:off x="539552" y="2386023"/>
            <a:ext cx="8229600" cy="4389120"/>
          </a:xfrm>
        </p:spPr>
        <p:txBody>
          <a:bodyPr>
            <a:normAutofit/>
          </a:bodyPr>
          <a:lstStyle/>
          <a:p>
            <a:pPr marL="360363" indent="-360363">
              <a:buClr>
                <a:schemeClr val="accent1"/>
              </a:buClr>
              <a:buSzPct val="65000"/>
              <a:buFont typeface="Wingdings" panose="05000000000000000000" pitchFamily="2" charset="2"/>
              <a:buChar char="&amp;"/>
            </a:pPr>
            <a:r>
              <a:rPr lang="fr-CA" sz="2400" dirty="0"/>
              <a:t>Engagement de chaque </a:t>
            </a:r>
            <a:r>
              <a:rPr lang="fr-CA" sz="2400" dirty="0" smtClean="0"/>
              <a:t>élève.</a:t>
            </a:r>
            <a:endParaRPr lang="fr-CA" sz="2400" dirty="0"/>
          </a:p>
          <a:p>
            <a:pPr marL="360363" indent="-360363">
              <a:buClr>
                <a:schemeClr val="accent1"/>
              </a:buClr>
              <a:buSzPct val="65000"/>
              <a:buFont typeface="Wingdings" panose="05000000000000000000" pitchFamily="2" charset="2"/>
              <a:buChar char="&amp;"/>
            </a:pPr>
            <a:r>
              <a:rPr lang="fr-CA" sz="2400" dirty="0"/>
              <a:t>Intérêt accru pour la </a:t>
            </a:r>
            <a:r>
              <a:rPr lang="fr-CA" sz="2400" dirty="0" smtClean="0"/>
              <a:t>lecture.</a:t>
            </a:r>
            <a:endParaRPr lang="fr-CA" sz="2400" dirty="0"/>
          </a:p>
          <a:p>
            <a:pPr marL="360363" indent="-360363">
              <a:buClr>
                <a:schemeClr val="accent1"/>
              </a:buClr>
              <a:buSzPct val="65000"/>
              <a:buFont typeface="Wingdings" panose="05000000000000000000" pitchFamily="2" charset="2"/>
              <a:buChar char="&amp;"/>
            </a:pPr>
            <a:r>
              <a:rPr lang="fr-CA" sz="2400" dirty="0"/>
              <a:t>Aucun échec en lecture.</a:t>
            </a:r>
          </a:p>
          <a:p>
            <a:pPr marL="360363" indent="-360363">
              <a:buClr>
                <a:schemeClr val="accent1"/>
              </a:buClr>
              <a:buSzPct val="65000"/>
              <a:buFont typeface="Wingdings" panose="05000000000000000000" pitchFamily="2" charset="2"/>
              <a:buChar char="&amp;"/>
            </a:pPr>
            <a:r>
              <a:rPr lang="fr-CA" sz="2400" dirty="0"/>
              <a:t>Bases plus </a:t>
            </a:r>
            <a:r>
              <a:rPr lang="fr-CA" sz="2400" dirty="0" smtClean="0"/>
              <a:t>solides </a:t>
            </a:r>
            <a:r>
              <a:rPr lang="fr-CA" sz="2400" dirty="0"/>
              <a:t>en lecture, stratégies et moyens de </a:t>
            </a:r>
            <a:r>
              <a:rPr lang="fr-CA" sz="2400" dirty="0" smtClean="0"/>
              <a:t>dépannage.</a:t>
            </a:r>
            <a:endParaRPr lang="fr-CA" sz="2400" dirty="0"/>
          </a:p>
          <a:p>
            <a:pPr marL="360363" indent="-360363">
              <a:buClr>
                <a:schemeClr val="accent1"/>
              </a:buClr>
              <a:buSzPct val="65000"/>
              <a:buFont typeface="Wingdings" panose="05000000000000000000" pitchFamily="2" charset="2"/>
              <a:buChar char="&amp;"/>
            </a:pPr>
            <a:r>
              <a:rPr lang="fr-CA" sz="2400" dirty="0"/>
              <a:t>Élèves plus enthousiastes et plus motivés.</a:t>
            </a:r>
          </a:p>
          <a:p>
            <a:pPr marL="360363" indent="-360363">
              <a:buClr>
                <a:schemeClr val="accent1"/>
              </a:buClr>
              <a:buSzPct val="65000"/>
              <a:buFont typeface="Wingdings" panose="05000000000000000000" pitchFamily="2" charset="2"/>
              <a:buChar char="&amp;"/>
            </a:pPr>
            <a:r>
              <a:rPr lang="fr-CA" sz="2400" dirty="0"/>
              <a:t>Plus curieux de savoir ce qui est écrit.</a:t>
            </a:r>
          </a:p>
          <a:p>
            <a:pPr marL="360363" indent="-360363">
              <a:buClr>
                <a:schemeClr val="accent1"/>
              </a:buClr>
              <a:buSzPct val="65000"/>
              <a:buFont typeface="Wingdings" panose="05000000000000000000" pitchFamily="2" charset="2"/>
              <a:buChar char="&amp;"/>
            </a:pPr>
            <a:r>
              <a:rPr lang="fr-CA" sz="2400" dirty="0"/>
              <a:t>Plus critique par rapport à leur goût en </a:t>
            </a:r>
            <a:r>
              <a:rPr lang="fr-CA" sz="2400" dirty="0" smtClean="0"/>
              <a:t>lecture.</a:t>
            </a:r>
            <a:endParaRPr lang="fr-CA" sz="2400" dirty="0"/>
          </a:p>
          <a:p>
            <a:pPr marL="360363" indent="-360363">
              <a:buClr>
                <a:schemeClr val="accent1"/>
              </a:buClr>
              <a:buSzPct val="65000"/>
              <a:buFont typeface="Wingdings" panose="05000000000000000000" pitchFamily="2" charset="2"/>
              <a:buChar char="&amp;"/>
            </a:pPr>
            <a:r>
              <a:rPr lang="fr-CA" sz="2400" dirty="0"/>
              <a:t>Sentiment de compétence accru pour les élèves en </a:t>
            </a:r>
            <a:r>
              <a:rPr lang="fr-CA" sz="2400" dirty="0" smtClean="0"/>
              <a:t>difficulté.</a:t>
            </a:r>
            <a:endParaRPr lang="fr-CA" sz="2400" dirty="0"/>
          </a:p>
          <a:p>
            <a:endParaRPr lang="fr-CA" dirty="0" smtClean="0"/>
          </a:p>
          <a:p>
            <a:endParaRPr lang="fr-CA" dirty="0" smtClean="0"/>
          </a:p>
          <a:p>
            <a:endParaRPr lang="fr-CA" dirty="0"/>
          </a:p>
          <a:p>
            <a:endParaRPr lang="fr-CA" dirty="0" smtClean="0"/>
          </a:p>
          <a:p>
            <a:endParaRPr lang="fr-CA" dirty="0" smtClean="0"/>
          </a:p>
          <a:p>
            <a:endParaRPr lang="fr-CA" dirty="0"/>
          </a:p>
        </p:txBody>
      </p:sp>
      <p:sp>
        <p:nvSpPr>
          <p:cNvPr id="6" name="Espace réservé du numéro de diapositive 5"/>
          <p:cNvSpPr>
            <a:spLocks noGrp="1"/>
          </p:cNvSpPr>
          <p:nvPr>
            <p:ph type="sldNum" sz="quarter" idx="12"/>
          </p:nvPr>
        </p:nvSpPr>
        <p:spPr/>
        <p:txBody>
          <a:bodyPr/>
          <a:lstStyle/>
          <a:p>
            <a:fld id="{277C7E22-1971-4EEA-B73A-64AE1A1C2A64}" type="slidenum">
              <a:rPr lang="fr-CA" smtClean="0"/>
              <a:t>33</a:t>
            </a:fld>
            <a:endParaRPr lang="fr-CA"/>
          </a:p>
        </p:txBody>
      </p:sp>
    </p:spTree>
    <p:extLst>
      <p:ext uri="{BB962C8B-B14F-4D97-AF65-F5344CB8AC3E}">
        <p14:creationId xmlns:p14="http://schemas.microsoft.com/office/powerpoint/2010/main" val="2153503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704088"/>
            <a:ext cx="8229600" cy="708688"/>
          </a:xfrm>
        </p:spPr>
        <p:txBody>
          <a:bodyPr>
            <a:normAutofit/>
          </a:bodyPr>
          <a:lstStyle/>
          <a:p>
            <a:pPr algn="ctr"/>
            <a:r>
              <a:rPr lang="fr-CA" sz="3600" b="1" dirty="0" smtClean="0"/>
              <a:t>Résultats (suite)</a:t>
            </a:r>
            <a:endParaRPr lang="fr-CA" sz="3600" b="1" dirty="0"/>
          </a:p>
        </p:txBody>
      </p:sp>
      <p:sp>
        <p:nvSpPr>
          <p:cNvPr id="3" name="Espace réservé du contenu 2"/>
          <p:cNvSpPr>
            <a:spLocks noGrp="1"/>
          </p:cNvSpPr>
          <p:nvPr>
            <p:ph idx="1"/>
            <p:custDataLst>
              <p:tags r:id="rId2"/>
            </p:custDataLst>
          </p:nvPr>
        </p:nvSpPr>
        <p:spPr/>
        <p:txBody>
          <a:bodyPr>
            <a:normAutofit fontScale="85000" lnSpcReduction="20000"/>
          </a:bodyPr>
          <a:lstStyle/>
          <a:p>
            <a:pPr marL="360363" indent="-360363">
              <a:buClr>
                <a:schemeClr val="accent1"/>
              </a:buClr>
              <a:buSzPct val="65000"/>
              <a:buFont typeface="Wingdings" panose="05000000000000000000" pitchFamily="2" charset="2"/>
              <a:buChar char="&amp;"/>
            </a:pPr>
            <a:r>
              <a:rPr lang="fr-CA" sz="2800" spc="100" dirty="0"/>
              <a:t>Établissement d’une culture de la relecture d’un livre (</a:t>
            </a:r>
            <a:r>
              <a:rPr lang="fr-CA" sz="2800" spc="100" dirty="0" smtClean="0"/>
              <a:t>valorisée).</a:t>
            </a:r>
            <a:endParaRPr lang="fr-CA" sz="2800" spc="100" dirty="0"/>
          </a:p>
          <a:p>
            <a:pPr marL="360363" indent="-360363">
              <a:buClr>
                <a:schemeClr val="accent1"/>
              </a:buClr>
              <a:buSzPct val="65000"/>
              <a:buFont typeface="Wingdings" panose="05000000000000000000" pitchFamily="2" charset="2"/>
              <a:buChar char="&amp;"/>
            </a:pPr>
            <a:r>
              <a:rPr lang="fr-CA" sz="2800" spc="100" dirty="0"/>
              <a:t>Engouement pour </a:t>
            </a:r>
            <a:r>
              <a:rPr lang="fr-CA" sz="2800" spc="100" dirty="0" smtClean="0"/>
              <a:t>l’écrit</a:t>
            </a:r>
            <a:r>
              <a:rPr lang="fr-CA" sz="2800" spc="100" dirty="0"/>
              <a:t/>
            </a:r>
            <a:br>
              <a:rPr lang="fr-CA" sz="2800" spc="100" dirty="0"/>
            </a:br>
            <a:r>
              <a:rPr lang="fr-CA" sz="2800" spc="100" dirty="0"/>
              <a:t>(auteur, illustrateur, écriture, création</a:t>
            </a:r>
            <a:r>
              <a:rPr lang="fr-CA" sz="2800" spc="100" dirty="0" smtClean="0"/>
              <a:t>).</a:t>
            </a:r>
            <a:endParaRPr lang="fr-CA" sz="2800" spc="100" dirty="0"/>
          </a:p>
          <a:p>
            <a:pPr marL="360363" indent="-360363">
              <a:buClr>
                <a:schemeClr val="accent1"/>
              </a:buClr>
              <a:buSzPct val="65000"/>
              <a:buFont typeface="Wingdings" panose="05000000000000000000" pitchFamily="2" charset="2"/>
              <a:buChar char="&amp;"/>
            </a:pPr>
            <a:r>
              <a:rPr lang="fr-CA" sz="2800" spc="100" dirty="0"/>
              <a:t>Respect de la structure de </a:t>
            </a:r>
            <a:r>
              <a:rPr lang="fr-CA" sz="2800" spc="100" dirty="0" smtClean="0"/>
              <a:t>textes </a:t>
            </a:r>
            <a:r>
              <a:rPr lang="fr-CA" sz="2800" spc="100" dirty="0"/>
              <a:t>à l’écrit, plus fluide.</a:t>
            </a:r>
          </a:p>
          <a:p>
            <a:pPr marL="360363" indent="-360363">
              <a:buClr>
                <a:schemeClr val="accent1"/>
              </a:buClr>
              <a:buSzPct val="65000"/>
              <a:buFont typeface="Wingdings" panose="05000000000000000000" pitchFamily="2" charset="2"/>
              <a:buChar char="&amp;"/>
            </a:pPr>
            <a:r>
              <a:rPr lang="fr-CA" sz="2800" spc="100" dirty="0"/>
              <a:t>Plus en recherche de sens.</a:t>
            </a:r>
          </a:p>
          <a:p>
            <a:pPr marL="360363" indent="-360363">
              <a:buClr>
                <a:schemeClr val="accent1"/>
              </a:buClr>
              <a:buSzPct val="65000"/>
              <a:buFont typeface="Wingdings" panose="05000000000000000000" pitchFamily="2" charset="2"/>
              <a:buChar char="&amp;"/>
            </a:pPr>
            <a:r>
              <a:rPr lang="fr-CA" sz="2800" spc="100" dirty="0"/>
              <a:t>Engouement contagieux pour la lecture : les élèves d’autres classes demandaient eux aussi </a:t>
            </a:r>
            <a:r>
              <a:rPr lang="fr-CA" sz="2800" spc="100" dirty="0" smtClean="0"/>
              <a:t>pour procéder </a:t>
            </a:r>
            <a:r>
              <a:rPr lang="fr-CA" sz="2800" spc="100" dirty="0"/>
              <a:t>à l’enregistrement de livres avec l’iPad. </a:t>
            </a:r>
          </a:p>
          <a:p>
            <a:pPr marL="360363" indent="-360363">
              <a:buClr>
                <a:schemeClr val="accent1"/>
              </a:buClr>
              <a:buSzPct val="65000"/>
              <a:buFont typeface="Wingdings" panose="05000000000000000000" pitchFamily="2" charset="2"/>
              <a:buChar char="&amp;"/>
            </a:pPr>
            <a:r>
              <a:rPr lang="fr-CA" sz="2800" spc="100" dirty="0"/>
              <a:t>À la suite de leur engouement pour la littérature, des élèves ont demandé s’ils pouvaient écrire leurs propres livres afin de les </a:t>
            </a:r>
            <a:r>
              <a:rPr lang="fr-CA" sz="2800" spc="100" dirty="0" smtClean="0"/>
              <a:t>enregistrer.</a:t>
            </a:r>
            <a:endParaRPr lang="fr-CA" sz="2800" spc="100" dirty="0"/>
          </a:p>
          <a:p>
            <a:endParaRPr lang="fr-CA" dirty="0"/>
          </a:p>
        </p:txBody>
      </p:sp>
      <p:sp>
        <p:nvSpPr>
          <p:cNvPr id="5" name="Espace réservé du numéro de diapositive 4"/>
          <p:cNvSpPr>
            <a:spLocks noGrp="1"/>
          </p:cNvSpPr>
          <p:nvPr>
            <p:ph type="sldNum" sz="quarter" idx="12"/>
          </p:nvPr>
        </p:nvSpPr>
        <p:spPr/>
        <p:txBody>
          <a:bodyPr/>
          <a:lstStyle/>
          <a:p>
            <a:fld id="{277C7E22-1971-4EEA-B73A-64AE1A1C2A64}" type="slidenum">
              <a:rPr lang="fr-CA" smtClean="0"/>
              <a:t>34</a:t>
            </a:fld>
            <a:endParaRPr lang="fr-CA"/>
          </a:p>
        </p:txBody>
      </p:sp>
    </p:spTree>
    <p:extLst>
      <p:ext uri="{BB962C8B-B14F-4D97-AF65-F5344CB8AC3E}">
        <p14:creationId xmlns:p14="http://schemas.microsoft.com/office/powerpoint/2010/main" val="28589661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618424"/>
            <a:ext cx="8229600" cy="578328"/>
          </a:xfrm>
        </p:spPr>
        <p:txBody>
          <a:bodyPr>
            <a:normAutofit fontScale="90000"/>
          </a:bodyPr>
          <a:lstStyle/>
          <a:p>
            <a:pPr algn="ctr"/>
            <a:r>
              <a:rPr lang="fr-CA" sz="3600" b="1" dirty="0" smtClean="0"/>
              <a:t>Clé de la réussite</a:t>
            </a:r>
            <a:endParaRPr lang="fr-CA" sz="3600" b="1" dirty="0"/>
          </a:p>
        </p:txBody>
      </p:sp>
      <p:pic>
        <p:nvPicPr>
          <p:cNvPr id="4" name="Image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7020272" y="476672"/>
            <a:ext cx="1523902" cy="1131721"/>
          </a:xfrm>
          <a:prstGeom prst="rect">
            <a:avLst/>
          </a:prstGeom>
        </p:spPr>
      </p:pic>
      <p:sp>
        <p:nvSpPr>
          <p:cNvPr id="3" name="Espace réservé du contenu 2"/>
          <p:cNvSpPr>
            <a:spLocks noGrp="1"/>
          </p:cNvSpPr>
          <p:nvPr>
            <p:ph idx="1"/>
            <p:custDataLst>
              <p:tags r:id="rId3"/>
            </p:custDataLst>
          </p:nvPr>
        </p:nvSpPr>
        <p:spPr>
          <a:xfrm>
            <a:off x="323528" y="1556792"/>
            <a:ext cx="8496944" cy="5112568"/>
          </a:xfrm>
        </p:spPr>
        <p:txBody>
          <a:bodyPr>
            <a:noAutofit/>
          </a:bodyPr>
          <a:lstStyle/>
          <a:p>
            <a:pPr marL="342900" lvl="1" indent="-342900">
              <a:buSzPct val="65000"/>
              <a:buFont typeface="Wingdings" panose="05000000000000000000" pitchFamily="2" charset="2"/>
              <a:buChar char="&amp;"/>
            </a:pPr>
            <a:r>
              <a:rPr lang="fr-CA" dirty="0"/>
              <a:t>Concertation enseignante et </a:t>
            </a:r>
            <a:r>
              <a:rPr lang="fr-CA" dirty="0" smtClean="0"/>
              <a:t>enseignante-orthopédagogue.</a:t>
            </a:r>
            <a:endParaRPr lang="fr-CA" dirty="0"/>
          </a:p>
          <a:p>
            <a:pPr marL="342900" lvl="1" indent="-342900">
              <a:buSzPct val="65000"/>
              <a:buFont typeface="Wingdings" panose="05000000000000000000" pitchFamily="2" charset="2"/>
              <a:buChar char="&amp;"/>
            </a:pPr>
            <a:r>
              <a:rPr lang="fr-CA" dirty="0"/>
              <a:t>Utilisation de l’</a:t>
            </a:r>
            <a:r>
              <a:rPr lang="fr-CA" dirty="0" err="1"/>
              <a:t>iPad</a:t>
            </a:r>
            <a:r>
              <a:rPr lang="fr-CA" dirty="0"/>
              <a:t> et portfolio (accessibilité, motivation et communication</a:t>
            </a:r>
            <a:r>
              <a:rPr lang="fr-CA" dirty="0" smtClean="0"/>
              <a:t>).</a:t>
            </a:r>
            <a:endParaRPr lang="fr-CA" dirty="0"/>
          </a:p>
          <a:p>
            <a:pPr marL="342900" lvl="1" indent="-342900">
              <a:buSzPct val="65000"/>
              <a:buFont typeface="Wingdings" panose="05000000000000000000" pitchFamily="2" charset="2"/>
              <a:buChar char="&amp;"/>
            </a:pPr>
            <a:r>
              <a:rPr lang="fr-CA" dirty="0"/>
              <a:t>Classification des livres et nombre suffisant et varié (informatif, récit, conte, etc</a:t>
            </a:r>
            <a:r>
              <a:rPr lang="fr-CA" dirty="0" smtClean="0"/>
              <a:t>.).</a:t>
            </a:r>
            <a:endParaRPr lang="fr-CA" dirty="0"/>
          </a:p>
          <a:p>
            <a:pPr marL="342900" lvl="1" indent="-342900">
              <a:buSzPct val="65000"/>
              <a:buFont typeface="Wingdings" panose="05000000000000000000" pitchFamily="2" charset="2"/>
              <a:buChar char="&amp;"/>
            </a:pPr>
            <a:r>
              <a:rPr lang="fr-CA" dirty="0"/>
              <a:t>Routine établie après avoir modélisé qui </a:t>
            </a:r>
            <a:r>
              <a:rPr lang="fr-CA" dirty="0" smtClean="0"/>
              <a:t>favorise l’autonomie </a:t>
            </a:r>
            <a:r>
              <a:rPr lang="fr-CA" dirty="0"/>
              <a:t>des élèves (choix du livre, </a:t>
            </a:r>
            <a:r>
              <a:rPr lang="fr-CA" dirty="0" smtClean="0"/>
              <a:t>enregistrement).</a:t>
            </a:r>
            <a:endParaRPr lang="fr-CA" dirty="0"/>
          </a:p>
          <a:p>
            <a:pPr marL="342900" lvl="1" indent="-342900">
              <a:buSzPct val="65000"/>
              <a:buFont typeface="Wingdings" panose="05000000000000000000" pitchFamily="2" charset="2"/>
              <a:buChar char="&amp;"/>
            </a:pPr>
            <a:r>
              <a:rPr lang="fr-CA" dirty="0"/>
              <a:t>Évaluation des élèves pour dresser leur </a:t>
            </a:r>
            <a:r>
              <a:rPr lang="fr-CA" dirty="0" smtClean="0"/>
              <a:t>portrait.</a:t>
            </a:r>
            <a:endParaRPr lang="fr-CA" dirty="0"/>
          </a:p>
          <a:p>
            <a:pPr marL="342900" lvl="1" indent="-342900">
              <a:buSzPct val="65000"/>
              <a:buFont typeface="Wingdings" panose="05000000000000000000" pitchFamily="2" charset="2"/>
              <a:buChar char="&amp;"/>
            </a:pPr>
            <a:r>
              <a:rPr lang="fr-CA" dirty="0"/>
              <a:t>Relation avec les </a:t>
            </a:r>
            <a:r>
              <a:rPr lang="fr-CA" dirty="0" smtClean="0"/>
              <a:t>parents.</a:t>
            </a:r>
            <a:endParaRPr lang="fr-CA" dirty="0"/>
          </a:p>
          <a:p>
            <a:pPr marL="342900" lvl="1" indent="-342900">
              <a:buSzPct val="65000"/>
              <a:buFont typeface="Wingdings" panose="05000000000000000000" pitchFamily="2" charset="2"/>
              <a:buChar char="&amp;"/>
            </a:pPr>
            <a:r>
              <a:rPr lang="fr-CA" spc="-20" dirty="0"/>
              <a:t>Interventions orthopédagogiques et rétroactions fréquentes et ciblées pour les élèves en orthopédagogie : une partie positive qui porte sur la fluidité et la compréhension</a:t>
            </a:r>
            <a:r>
              <a:rPr lang="fr-CA" spc="-20" dirty="0" smtClean="0"/>
              <a:t>.</a:t>
            </a:r>
            <a:endParaRPr lang="fr-CA" spc="-20" dirty="0"/>
          </a:p>
        </p:txBody>
      </p:sp>
      <p:pic>
        <p:nvPicPr>
          <p:cNvPr id="5" name="Image 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4233313" y="4797152"/>
            <a:ext cx="593304" cy="593304"/>
          </a:xfrm>
          <a:prstGeom prst="rect">
            <a:avLst/>
          </a:prstGeom>
        </p:spPr>
      </p:pic>
      <p:pic>
        <p:nvPicPr>
          <p:cNvPr id="6" name="Image 5"/>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3091597" y="2365196"/>
            <a:ext cx="504056" cy="504056"/>
          </a:xfrm>
          <a:prstGeom prst="rect">
            <a:avLst/>
          </a:prstGeom>
        </p:spPr>
      </p:pic>
      <p:sp>
        <p:nvSpPr>
          <p:cNvPr id="8" name="Espace réservé du numéro de diapositive 7"/>
          <p:cNvSpPr>
            <a:spLocks noGrp="1"/>
          </p:cNvSpPr>
          <p:nvPr>
            <p:ph type="sldNum" sz="quarter" idx="12"/>
          </p:nvPr>
        </p:nvSpPr>
        <p:spPr/>
        <p:txBody>
          <a:bodyPr/>
          <a:lstStyle/>
          <a:p>
            <a:fld id="{277C7E22-1971-4EEA-B73A-64AE1A1C2A64}" type="slidenum">
              <a:rPr lang="fr-CA" smtClean="0"/>
              <a:t>35</a:t>
            </a:fld>
            <a:endParaRPr lang="fr-CA"/>
          </a:p>
        </p:txBody>
      </p:sp>
    </p:spTree>
    <p:extLst>
      <p:ext uri="{BB962C8B-B14F-4D97-AF65-F5344CB8AC3E}">
        <p14:creationId xmlns:p14="http://schemas.microsoft.com/office/powerpoint/2010/main" val="3664294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704088"/>
            <a:ext cx="8229600" cy="852704"/>
          </a:xfrm>
        </p:spPr>
        <p:txBody>
          <a:bodyPr>
            <a:normAutofit/>
          </a:bodyPr>
          <a:lstStyle/>
          <a:p>
            <a:pPr algn="ctr"/>
            <a:r>
              <a:rPr lang="fr-CA" sz="3600" b="1" dirty="0" smtClean="0"/>
              <a:t>Autres facteurs de réussite</a:t>
            </a:r>
            <a:endParaRPr lang="fr-CA" sz="3600" b="1" dirty="0"/>
          </a:p>
        </p:txBody>
      </p:sp>
      <p:sp>
        <p:nvSpPr>
          <p:cNvPr id="3" name="Espace réservé du contenu 2"/>
          <p:cNvSpPr>
            <a:spLocks noGrp="1"/>
          </p:cNvSpPr>
          <p:nvPr>
            <p:ph idx="1"/>
            <p:custDataLst>
              <p:tags r:id="rId2"/>
            </p:custDataLst>
          </p:nvPr>
        </p:nvSpPr>
        <p:spPr/>
        <p:txBody>
          <a:bodyPr/>
          <a:lstStyle/>
          <a:p>
            <a:pPr marL="342900" lvl="1" indent="-342900">
              <a:buSzPct val="65000"/>
              <a:buFont typeface="Wingdings" panose="05000000000000000000" pitchFamily="2" charset="2"/>
              <a:buChar char="&amp;"/>
            </a:pPr>
            <a:r>
              <a:rPr lang="fr-CA" dirty="0"/>
              <a:t>Écoute de certains enregistrements réalisés en grand groupe </a:t>
            </a:r>
            <a:r>
              <a:rPr lang="fr-CA" dirty="0" smtClean="0"/>
              <a:t>pour </a:t>
            </a:r>
            <a:r>
              <a:rPr lang="fr-CA" dirty="0"/>
              <a:t>enseigner à sortir des pistes d’amélioration </a:t>
            </a:r>
            <a:r>
              <a:rPr lang="fr-CA" dirty="0" smtClean="0"/>
              <a:t>possibles </a:t>
            </a:r>
            <a:r>
              <a:rPr lang="fr-CA" dirty="0"/>
              <a:t>et à</a:t>
            </a:r>
            <a:r>
              <a:rPr lang="fr-CA" dirty="0" smtClean="0"/>
              <a:t> </a:t>
            </a:r>
            <a:r>
              <a:rPr lang="fr-CA" dirty="0"/>
              <a:t>développer leur esprit critique.</a:t>
            </a:r>
          </a:p>
          <a:p>
            <a:pPr marL="342900" lvl="1" indent="-342900">
              <a:buSzPct val="65000"/>
              <a:buFont typeface="Wingdings" panose="05000000000000000000" pitchFamily="2" charset="2"/>
              <a:buChar char="&amp;"/>
            </a:pPr>
            <a:r>
              <a:rPr lang="fr-CA" dirty="0"/>
              <a:t>Réenregistrement s’ils n’étaient pas satisfaits de leur lecture.</a:t>
            </a:r>
          </a:p>
          <a:p>
            <a:pPr marL="342900" lvl="1" indent="-342900">
              <a:buSzPct val="65000"/>
              <a:buFont typeface="Wingdings" panose="05000000000000000000" pitchFamily="2" charset="2"/>
              <a:buChar char="&amp;"/>
            </a:pPr>
            <a:r>
              <a:rPr lang="fr-CA" dirty="0"/>
              <a:t>Choix des livres </a:t>
            </a:r>
            <a:r>
              <a:rPr lang="fr-CA" dirty="0" smtClean="0"/>
              <a:t>enregistrés effectué </a:t>
            </a:r>
            <a:r>
              <a:rPr lang="fr-CA" dirty="0"/>
              <a:t>par les élèves.</a:t>
            </a:r>
          </a:p>
          <a:p>
            <a:pPr marL="342900" lvl="1" indent="-342900">
              <a:buSzPct val="65000"/>
              <a:buFont typeface="Wingdings" panose="05000000000000000000" pitchFamily="2" charset="2"/>
              <a:buChar char="&amp;"/>
            </a:pPr>
            <a:r>
              <a:rPr lang="fr-CA" dirty="0"/>
              <a:t>Relecture à plusieurs reprises d’un même </a:t>
            </a:r>
            <a:r>
              <a:rPr lang="fr-CA" dirty="0" smtClean="0"/>
              <a:t>livre.</a:t>
            </a:r>
            <a:endParaRPr lang="fr-CA" dirty="0"/>
          </a:p>
        </p:txBody>
      </p:sp>
      <p:pic>
        <p:nvPicPr>
          <p:cNvPr id="4" name="Image 3"/>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4014242" y="4725144"/>
            <a:ext cx="4751316" cy="1653842"/>
          </a:xfrm>
          <a:prstGeom prst="rect">
            <a:avLst/>
          </a:prstGeom>
        </p:spPr>
      </p:pic>
      <p:sp>
        <p:nvSpPr>
          <p:cNvPr id="6" name="Espace réservé du numéro de diapositive 5"/>
          <p:cNvSpPr>
            <a:spLocks noGrp="1"/>
          </p:cNvSpPr>
          <p:nvPr>
            <p:ph type="sldNum" sz="quarter" idx="12"/>
          </p:nvPr>
        </p:nvSpPr>
        <p:spPr/>
        <p:txBody>
          <a:bodyPr/>
          <a:lstStyle/>
          <a:p>
            <a:fld id="{277C7E22-1971-4EEA-B73A-64AE1A1C2A64}" type="slidenum">
              <a:rPr lang="fr-CA" smtClean="0"/>
              <a:t>36</a:t>
            </a:fld>
            <a:endParaRPr lang="fr-CA"/>
          </a:p>
        </p:txBody>
      </p:sp>
    </p:spTree>
    <p:extLst>
      <p:ext uri="{BB962C8B-B14F-4D97-AF65-F5344CB8AC3E}">
        <p14:creationId xmlns:p14="http://schemas.microsoft.com/office/powerpoint/2010/main" val="506276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rot="20933110">
            <a:off x="7302518" y="648545"/>
            <a:ext cx="982559" cy="982559"/>
          </a:xfrm>
          <a:prstGeom prst="rect">
            <a:avLst/>
          </a:prstGeom>
        </p:spPr>
      </p:pic>
      <p:sp>
        <p:nvSpPr>
          <p:cNvPr id="2" name="Titre 1"/>
          <p:cNvSpPr>
            <a:spLocks noGrp="1"/>
          </p:cNvSpPr>
          <p:nvPr>
            <p:ph type="title"/>
            <p:custDataLst>
              <p:tags r:id="rId2"/>
            </p:custDataLst>
          </p:nvPr>
        </p:nvSpPr>
        <p:spPr>
          <a:xfrm>
            <a:off x="457200" y="704088"/>
            <a:ext cx="8229600" cy="780696"/>
          </a:xfrm>
        </p:spPr>
        <p:txBody>
          <a:bodyPr>
            <a:normAutofit/>
          </a:bodyPr>
          <a:lstStyle/>
          <a:p>
            <a:pPr algn="ctr"/>
            <a:r>
              <a:rPr lang="fr-CA" sz="3600" b="1" dirty="0" smtClean="0"/>
              <a:t>Des suites au projet</a:t>
            </a:r>
            <a:endParaRPr lang="fr-CA" sz="3600" b="1" dirty="0"/>
          </a:p>
        </p:txBody>
      </p:sp>
      <p:sp>
        <p:nvSpPr>
          <p:cNvPr id="3" name="Espace réservé du contenu 2"/>
          <p:cNvSpPr>
            <a:spLocks noGrp="1"/>
          </p:cNvSpPr>
          <p:nvPr>
            <p:ph idx="1"/>
            <p:custDataLst>
              <p:tags r:id="rId3"/>
            </p:custDataLst>
          </p:nvPr>
        </p:nvSpPr>
        <p:spPr>
          <a:xfrm>
            <a:off x="499638" y="1593035"/>
            <a:ext cx="8229600" cy="4389120"/>
          </a:xfrm>
        </p:spPr>
        <p:txBody>
          <a:bodyPr>
            <a:normAutofit/>
          </a:bodyPr>
          <a:lstStyle/>
          <a:p>
            <a:pPr marL="342900" lvl="1" indent="-342900">
              <a:buSzPct val="65000"/>
              <a:buFont typeface="Wingdings" panose="05000000000000000000" pitchFamily="2" charset="2"/>
              <a:buChar char="&amp;"/>
            </a:pPr>
            <a:r>
              <a:rPr lang="fr-CA" dirty="0"/>
              <a:t>Création d’un code QR pour aller avec les bonnes lectures des élèves pour coller sur les livres correspondants.</a:t>
            </a:r>
          </a:p>
          <a:p>
            <a:pPr marL="342900" lvl="1" indent="-342900">
              <a:buSzPct val="65000"/>
              <a:buFont typeface="Wingdings" panose="05000000000000000000" pitchFamily="2" charset="2"/>
              <a:buChar char="&amp;"/>
            </a:pPr>
            <a:r>
              <a:rPr lang="fr-CA" dirty="0"/>
              <a:t>Utilisation de ces livres pour le dispositif de la </a:t>
            </a:r>
            <a:endParaRPr lang="fr-CA" dirty="0" smtClean="0"/>
          </a:p>
          <a:p>
            <a:pPr marL="0" lvl="1" indent="0">
              <a:buSzPct val="95000"/>
              <a:buNone/>
            </a:pPr>
            <a:r>
              <a:rPr lang="fr-CA" dirty="0"/>
              <a:t> </a:t>
            </a:r>
            <a:r>
              <a:rPr lang="fr-CA" dirty="0" smtClean="0"/>
              <a:t>    lecture </a:t>
            </a:r>
            <a:r>
              <a:rPr lang="fr-CA" dirty="0"/>
              <a:t>à écouter.</a:t>
            </a:r>
          </a:p>
          <a:p>
            <a:pPr marL="342900" lvl="1" indent="-342900">
              <a:buSzPct val="65000"/>
              <a:buFont typeface="Wingdings" panose="05000000000000000000" pitchFamily="2" charset="2"/>
              <a:buChar char="&amp;"/>
            </a:pPr>
            <a:r>
              <a:rPr lang="fr-CA" dirty="0"/>
              <a:t>Utilisation de ces enregistrements audio d’album dans d’autres classes de même niveau ou de niveaux différents</a:t>
            </a:r>
            <a:r>
              <a:rPr lang="fr-CA" dirty="0" smtClean="0"/>
              <a:t>.</a:t>
            </a:r>
          </a:p>
          <a:p>
            <a:pPr marL="342900" lvl="1" indent="-342900">
              <a:buSzPct val="65000"/>
              <a:buFont typeface="Wingdings" panose="05000000000000000000" pitchFamily="2" charset="2"/>
              <a:buChar char="&amp;"/>
            </a:pPr>
            <a:r>
              <a:rPr lang="fr-CA" dirty="0" smtClean="0"/>
              <a:t>Demande de financement pour un projet de recherche au CRRE.</a:t>
            </a:r>
            <a:endParaRPr lang="fr-CA" dirty="0"/>
          </a:p>
        </p:txBody>
      </p:sp>
      <p:pic>
        <p:nvPicPr>
          <p:cNvPr id="5" name="Image 4"/>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257117" y="4581128"/>
            <a:ext cx="5065376" cy="1947770"/>
          </a:xfrm>
          <a:prstGeom prst="rect">
            <a:avLst/>
          </a:prstGeom>
        </p:spPr>
      </p:pic>
      <p:sp>
        <p:nvSpPr>
          <p:cNvPr id="6" name="AutoShape 2" descr="Résultats de recherche d'images pour « uqac »">
            <a:hlinkClick r:id="rId13"/>
          </p:cNvPr>
          <p:cNvSpPr>
            <a:spLocks noChangeAspect="1" noChangeArrowheads="1"/>
          </p:cNvSpPr>
          <p:nvPr>
            <p:custDataLst>
              <p:tags r:id="rId5"/>
            </p:custDataLst>
          </p:nvPr>
        </p:nvSpPr>
        <p:spPr bwMode="auto">
          <a:xfrm>
            <a:off x="46038" y="-1050925"/>
            <a:ext cx="6991350" cy="2190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6" descr="Résultats de recherche d'images pour « uqac »">
            <a:hlinkClick r:id="rId13"/>
          </p:cNvPr>
          <p:cNvSpPr>
            <a:spLocks noChangeAspect="1" noChangeArrowheads="1"/>
          </p:cNvSpPr>
          <p:nvPr>
            <p:custDataLst>
              <p:tags r:id="rId6"/>
            </p:custDataLst>
          </p:nvPr>
        </p:nvSpPr>
        <p:spPr bwMode="auto">
          <a:xfrm>
            <a:off x="439658" y="280727"/>
            <a:ext cx="6991350" cy="6799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9" name="Image 8"/>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683568" y="5186186"/>
            <a:ext cx="2350860" cy="737653"/>
          </a:xfrm>
          <a:prstGeom prst="rect">
            <a:avLst/>
          </a:prstGeom>
        </p:spPr>
      </p:pic>
      <p:pic>
        <p:nvPicPr>
          <p:cNvPr id="10" name="Image 9"/>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7444293" y="2350149"/>
            <a:ext cx="878200" cy="1006843"/>
          </a:xfrm>
          <a:prstGeom prst="rect">
            <a:avLst/>
          </a:prstGeom>
        </p:spPr>
      </p:pic>
      <p:sp>
        <p:nvSpPr>
          <p:cNvPr id="12" name="Espace réservé du numéro de diapositive 11"/>
          <p:cNvSpPr>
            <a:spLocks noGrp="1"/>
          </p:cNvSpPr>
          <p:nvPr>
            <p:ph type="sldNum" sz="quarter" idx="12"/>
          </p:nvPr>
        </p:nvSpPr>
        <p:spPr/>
        <p:txBody>
          <a:bodyPr/>
          <a:lstStyle/>
          <a:p>
            <a:fld id="{277C7E22-1971-4EEA-B73A-64AE1A1C2A64}" type="slidenum">
              <a:rPr lang="fr-CA" smtClean="0"/>
              <a:t>37</a:t>
            </a:fld>
            <a:endParaRPr lang="fr-CA"/>
          </a:p>
        </p:txBody>
      </p:sp>
    </p:spTree>
    <p:extLst>
      <p:ext uri="{BB962C8B-B14F-4D97-AF65-F5344CB8AC3E}">
        <p14:creationId xmlns:p14="http://schemas.microsoft.com/office/powerpoint/2010/main" val="138180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Remerciements</a:t>
            </a:r>
            <a:endParaRPr lang="fr-CA" b="1" dirty="0"/>
          </a:p>
        </p:txBody>
      </p:sp>
      <p:sp>
        <p:nvSpPr>
          <p:cNvPr id="3" name="Espace réservé du contenu 2"/>
          <p:cNvSpPr>
            <a:spLocks noGrp="1"/>
          </p:cNvSpPr>
          <p:nvPr>
            <p:ph idx="1"/>
            <p:custDataLst>
              <p:tags r:id="rId2"/>
            </p:custDataLst>
          </p:nvPr>
        </p:nvSpPr>
        <p:spPr/>
        <p:txBody>
          <a:bodyPr/>
          <a:lstStyle/>
          <a:p>
            <a:pPr marL="0" indent="0">
              <a:buNone/>
            </a:pPr>
            <a:endParaRPr lang="fr-CA" dirty="0" smtClean="0"/>
          </a:p>
          <a:p>
            <a:pPr marL="0" indent="0">
              <a:buNone/>
            </a:pPr>
            <a:endParaRPr lang="fr-CA" dirty="0" smtClean="0"/>
          </a:p>
          <a:p>
            <a:pPr marL="0" indent="0">
              <a:buNone/>
            </a:pPr>
            <a:endParaRPr lang="fr-CA" dirty="0"/>
          </a:p>
          <a:p>
            <a:pPr marL="0" indent="0" algn="ctr">
              <a:buNone/>
            </a:pPr>
            <a:r>
              <a:rPr lang="fr-CA" sz="4000" dirty="0" smtClean="0"/>
              <a:t>Merci de votre attention et </a:t>
            </a:r>
            <a:br>
              <a:rPr lang="fr-CA" sz="4000" dirty="0" smtClean="0"/>
            </a:br>
            <a:r>
              <a:rPr lang="fr-CA" sz="4000" dirty="0" smtClean="0"/>
              <a:t>de vos commentaires!</a:t>
            </a:r>
            <a:endParaRPr lang="fr-CA" sz="4000" dirty="0"/>
          </a:p>
        </p:txBody>
      </p:sp>
      <p:sp>
        <p:nvSpPr>
          <p:cNvPr id="4" name="Rectangle à coins arrondis 3"/>
          <p:cNvSpPr/>
          <p:nvPr>
            <p:custDataLst>
              <p:tags r:id="rId3"/>
            </p:custDataLst>
          </p:nvPr>
        </p:nvSpPr>
        <p:spPr>
          <a:xfrm>
            <a:off x="809403" y="3140968"/>
            <a:ext cx="7776864" cy="1800200"/>
          </a:xfrm>
          <a:prstGeom prst="roundRect">
            <a:avLst/>
          </a:prstGeom>
          <a:noFill/>
          <a:ln>
            <a:solidFill>
              <a:schemeClr val="tx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a:spLocks noGrp="1"/>
          </p:cNvSpPr>
          <p:nvPr>
            <p:ph type="sldNum" sz="quarter" idx="12"/>
          </p:nvPr>
        </p:nvSpPr>
        <p:spPr/>
        <p:txBody>
          <a:bodyPr/>
          <a:lstStyle/>
          <a:p>
            <a:fld id="{277C7E22-1971-4EEA-B73A-64AE1A1C2A64}" type="slidenum">
              <a:rPr lang="fr-CA" smtClean="0"/>
              <a:t>38</a:t>
            </a:fld>
            <a:endParaRPr lang="fr-CA"/>
          </a:p>
        </p:txBody>
      </p:sp>
    </p:spTree>
    <p:extLst>
      <p:ext uri="{BB962C8B-B14F-4D97-AF65-F5344CB8AC3E}">
        <p14:creationId xmlns:p14="http://schemas.microsoft.com/office/powerpoint/2010/main" val="52972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704088"/>
            <a:ext cx="8229600" cy="780696"/>
          </a:xfrm>
        </p:spPr>
        <p:txBody>
          <a:bodyPr>
            <a:normAutofit/>
          </a:bodyPr>
          <a:lstStyle/>
          <a:p>
            <a:pPr algn="ctr"/>
            <a:r>
              <a:rPr lang="fr-CA" sz="3600" b="1" dirty="0" smtClean="0"/>
              <a:t>Objectifs</a:t>
            </a:r>
            <a:endParaRPr lang="fr-CA" sz="3600" b="1" dirty="0"/>
          </a:p>
        </p:txBody>
      </p:sp>
      <p:sp>
        <p:nvSpPr>
          <p:cNvPr id="3" name="Espace réservé du contenu 2"/>
          <p:cNvSpPr>
            <a:spLocks noGrp="1"/>
          </p:cNvSpPr>
          <p:nvPr>
            <p:ph idx="1"/>
            <p:custDataLst>
              <p:tags r:id="rId2"/>
            </p:custDataLst>
          </p:nvPr>
        </p:nvSpPr>
        <p:spPr/>
        <p:txBody>
          <a:bodyPr>
            <a:normAutofit fontScale="92500"/>
          </a:bodyPr>
          <a:lstStyle/>
          <a:p>
            <a:pPr>
              <a:buClr>
                <a:schemeClr val="accent1"/>
              </a:buClr>
              <a:tabLst>
                <a:tab pos="3675063" algn="l"/>
              </a:tabLst>
            </a:pPr>
            <a:r>
              <a:rPr lang="fr-CA" dirty="0"/>
              <a:t>Rejoindre tous les </a:t>
            </a:r>
            <a:r>
              <a:rPr lang="fr-CA" dirty="0" smtClean="0"/>
              <a:t>élèves : ne pas </a:t>
            </a:r>
            <a:r>
              <a:rPr lang="fr-CA" dirty="0"/>
              <a:t>marginaliser les élèves en </a:t>
            </a:r>
            <a:r>
              <a:rPr lang="fr-CA" dirty="0" smtClean="0"/>
              <a:t>	difficulté.</a:t>
            </a:r>
          </a:p>
          <a:p>
            <a:pPr lvl="0">
              <a:buClr>
                <a:srgbClr val="0F6FC6"/>
              </a:buClr>
            </a:pPr>
            <a:r>
              <a:rPr lang="fr-CA" dirty="0" smtClean="0"/>
              <a:t>Durée </a:t>
            </a:r>
            <a:r>
              <a:rPr lang="fr-CA" dirty="0"/>
              <a:t>dans le </a:t>
            </a:r>
            <a:r>
              <a:rPr lang="fr-CA" dirty="0" smtClean="0"/>
              <a:t>temps : </a:t>
            </a:r>
            <a:r>
              <a:rPr lang="fr-CA" dirty="0" smtClean="0">
                <a:solidFill>
                  <a:prstClr val="black"/>
                </a:solidFill>
              </a:rPr>
              <a:t>classe </a:t>
            </a:r>
            <a:r>
              <a:rPr lang="fr-CA" dirty="0">
                <a:solidFill>
                  <a:prstClr val="black"/>
                </a:solidFill>
              </a:rPr>
              <a:t>à degrés multiples à </a:t>
            </a:r>
            <a:r>
              <a:rPr lang="fr-CA" dirty="0" smtClean="0">
                <a:solidFill>
                  <a:prstClr val="black"/>
                </a:solidFill>
              </a:rPr>
              <a:t>venir.</a:t>
            </a:r>
            <a:endParaRPr lang="fr-CA" dirty="0"/>
          </a:p>
          <a:p>
            <a:pPr>
              <a:buClr>
                <a:schemeClr val="accent1"/>
              </a:buClr>
            </a:pPr>
            <a:r>
              <a:rPr lang="fr-CA" dirty="0"/>
              <a:t>Susciter le plaisir de la </a:t>
            </a:r>
            <a:r>
              <a:rPr lang="fr-CA" dirty="0" smtClean="0"/>
              <a:t>lecture et la motivation</a:t>
            </a:r>
            <a:r>
              <a:rPr lang="fr-CA" dirty="0"/>
              <a:t>.</a:t>
            </a:r>
          </a:p>
          <a:p>
            <a:pPr>
              <a:buClr>
                <a:schemeClr val="accent1"/>
              </a:buClr>
            </a:pPr>
            <a:r>
              <a:rPr lang="fr-CA" dirty="0"/>
              <a:t>Outil pratique, durable, réaliste à utiliser dans une classe</a:t>
            </a:r>
            <a:r>
              <a:rPr lang="fr-CA" dirty="0" smtClean="0"/>
              <a:t>.</a:t>
            </a:r>
          </a:p>
          <a:p>
            <a:pPr>
              <a:buClr>
                <a:schemeClr val="accent1"/>
              </a:buClr>
            </a:pPr>
            <a:r>
              <a:rPr lang="fr-CA" dirty="0"/>
              <a:t>Développer </a:t>
            </a:r>
            <a:r>
              <a:rPr lang="fr-CA" dirty="0" smtClean="0"/>
              <a:t>l’autonomie (stratégies), la métacognition et la régulation.</a:t>
            </a:r>
            <a:endParaRPr lang="fr-CA" dirty="0"/>
          </a:p>
          <a:p>
            <a:pPr>
              <a:buClr>
                <a:schemeClr val="accent1"/>
              </a:buClr>
            </a:pPr>
            <a:r>
              <a:rPr lang="fr-CA" dirty="0"/>
              <a:t>Collaboration enseignant, enseignant orthopédagogue et </a:t>
            </a:r>
            <a:r>
              <a:rPr lang="fr-CA" dirty="0" smtClean="0"/>
              <a:t>parents.</a:t>
            </a:r>
          </a:p>
          <a:p>
            <a:pPr>
              <a:buClr>
                <a:schemeClr val="accent1"/>
              </a:buClr>
            </a:pPr>
            <a:r>
              <a:rPr lang="fr-CA" dirty="0" smtClean="0"/>
              <a:t>Agir tôt et avec intensité.</a:t>
            </a:r>
          </a:p>
          <a:p>
            <a:pPr>
              <a:buClr>
                <a:schemeClr val="accent1"/>
              </a:buClr>
            </a:pPr>
            <a:endParaRPr lang="fr-CA" dirty="0">
              <a:latin typeface="+mj-lt"/>
            </a:endParaRPr>
          </a:p>
          <a:p>
            <a:endParaRPr lang="fr-CA" dirty="0"/>
          </a:p>
        </p:txBody>
      </p:sp>
      <p:sp>
        <p:nvSpPr>
          <p:cNvPr id="5" name="Espace réservé du numéro de diapositive 4"/>
          <p:cNvSpPr>
            <a:spLocks noGrp="1"/>
          </p:cNvSpPr>
          <p:nvPr>
            <p:ph type="sldNum" sz="quarter" idx="12"/>
          </p:nvPr>
        </p:nvSpPr>
        <p:spPr/>
        <p:txBody>
          <a:bodyPr/>
          <a:lstStyle/>
          <a:p>
            <a:fld id="{277C7E22-1971-4EEA-B73A-64AE1A1C2A64}" type="slidenum">
              <a:rPr lang="fr-CA" smtClean="0"/>
              <a:t>4</a:t>
            </a:fld>
            <a:endParaRPr lang="fr-CA"/>
          </a:p>
        </p:txBody>
      </p:sp>
    </p:spTree>
    <p:extLst>
      <p:ext uri="{BB962C8B-B14F-4D97-AF65-F5344CB8AC3E}">
        <p14:creationId xmlns:p14="http://schemas.microsoft.com/office/powerpoint/2010/main" val="2807101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704088"/>
            <a:ext cx="8229600" cy="636680"/>
          </a:xfrm>
        </p:spPr>
        <p:txBody>
          <a:bodyPr>
            <a:normAutofit/>
          </a:bodyPr>
          <a:lstStyle/>
          <a:p>
            <a:pPr algn="ctr"/>
            <a:r>
              <a:rPr lang="fr-CA" sz="3600" b="1" dirty="0" smtClean="0"/>
              <a:t>Description du projet choisi</a:t>
            </a:r>
            <a:endParaRPr lang="fr-CA" sz="3600" b="1" dirty="0"/>
          </a:p>
        </p:txBody>
      </p:sp>
      <p:sp>
        <p:nvSpPr>
          <p:cNvPr id="4" name="Rectangle à coins arrondis 3"/>
          <p:cNvSpPr/>
          <p:nvPr>
            <p:custDataLst>
              <p:tags r:id="rId2"/>
            </p:custDataLst>
          </p:nvPr>
        </p:nvSpPr>
        <p:spPr>
          <a:xfrm>
            <a:off x="467544" y="4077072"/>
            <a:ext cx="8352927" cy="2376264"/>
          </a:xfrm>
          <a:prstGeom prst="roundRect">
            <a:avLst/>
          </a:prstGeom>
          <a:solidFill>
            <a:schemeClr val="bg1"/>
          </a:solidFill>
          <a:ln>
            <a:solidFill>
              <a:schemeClr val="accent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2400" dirty="0">
                <a:solidFill>
                  <a:schemeClr val="tx1"/>
                </a:solidFill>
              </a:rPr>
              <a:t>Utilisation du </a:t>
            </a:r>
            <a:r>
              <a:rPr lang="fr-CA" sz="2400" dirty="0" err="1">
                <a:solidFill>
                  <a:schemeClr val="tx1"/>
                </a:solidFill>
              </a:rPr>
              <a:t>iPad</a:t>
            </a:r>
            <a:r>
              <a:rPr lang="fr-CA" sz="2400" dirty="0">
                <a:solidFill>
                  <a:schemeClr val="tx1"/>
                </a:solidFill>
              </a:rPr>
              <a:t> pour enregistrer des livres de littérature jeunesse pour que les élèves </a:t>
            </a:r>
            <a:r>
              <a:rPr lang="fr-CA" sz="2400" dirty="0" smtClean="0">
                <a:solidFill>
                  <a:schemeClr val="tx1"/>
                </a:solidFill>
              </a:rPr>
              <a:t>puissent :</a:t>
            </a:r>
          </a:p>
          <a:p>
            <a:pPr marL="360363" indent="-201613" algn="just">
              <a:buFont typeface="Arial" panose="020B0604020202020204" pitchFamily="34" charset="0"/>
              <a:buChar char="•"/>
            </a:pPr>
            <a:r>
              <a:rPr lang="fr-CA" sz="2000" dirty="0" smtClean="0">
                <a:solidFill>
                  <a:schemeClr val="tx1"/>
                </a:solidFill>
              </a:rPr>
              <a:t>écouter </a:t>
            </a:r>
            <a:r>
              <a:rPr lang="fr-CA" sz="2000" dirty="0">
                <a:solidFill>
                  <a:schemeClr val="tx1"/>
                </a:solidFill>
              </a:rPr>
              <a:t>la lecture qu’ils ont </a:t>
            </a:r>
            <a:r>
              <a:rPr lang="fr-CA" sz="2000" dirty="0" smtClean="0">
                <a:solidFill>
                  <a:schemeClr val="tx1"/>
                </a:solidFill>
              </a:rPr>
              <a:t>faite;</a:t>
            </a:r>
          </a:p>
          <a:p>
            <a:pPr marL="360363" indent="-201613" algn="just">
              <a:buFont typeface="Arial" panose="020B0604020202020204" pitchFamily="34" charset="0"/>
              <a:buChar char="•"/>
            </a:pPr>
            <a:r>
              <a:rPr lang="fr-CA" sz="2000" dirty="0" smtClean="0">
                <a:solidFill>
                  <a:schemeClr val="tx1"/>
                </a:solidFill>
              </a:rPr>
              <a:t>s’autoévaluer;</a:t>
            </a:r>
          </a:p>
          <a:p>
            <a:pPr marL="360363" indent="-201613" algn="just">
              <a:buFont typeface="Arial" panose="020B0604020202020204" pitchFamily="34" charset="0"/>
              <a:buChar char="•"/>
            </a:pPr>
            <a:r>
              <a:rPr lang="fr-CA" sz="2000" spc="-30" dirty="0" smtClean="0">
                <a:solidFill>
                  <a:schemeClr val="tx1"/>
                </a:solidFill>
              </a:rPr>
              <a:t>s’améliorer </a:t>
            </a:r>
            <a:r>
              <a:rPr lang="fr-CA" sz="2000" spc="-30" dirty="0">
                <a:solidFill>
                  <a:schemeClr val="tx1"/>
                </a:solidFill>
              </a:rPr>
              <a:t>à partir du répertoire de stratégies suggérées par l’enseignante et l’enseignante-orthopédagogue (et travaillées avec elles).</a:t>
            </a:r>
          </a:p>
        </p:txBody>
      </p:sp>
      <p:pic>
        <p:nvPicPr>
          <p:cNvPr id="1026" name="Picture 2"/>
          <p:cNvPicPr>
            <a:picLocks noGrp="1" noChangeAspect="1" noChangeArrowheads="1"/>
          </p:cNvPicPr>
          <p:nvPr>
            <p:ph idx="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843808" y="1484784"/>
            <a:ext cx="317958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277C7E22-1971-4EEA-B73A-64AE1A1C2A64}" type="slidenum">
              <a:rPr lang="fr-CA" smtClean="0"/>
              <a:t>5</a:t>
            </a:fld>
            <a:endParaRPr lang="fr-CA"/>
          </a:p>
        </p:txBody>
      </p:sp>
    </p:spTree>
    <p:extLst>
      <p:ext uri="{BB962C8B-B14F-4D97-AF65-F5344CB8AC3E}">
        <p14:creationId xmlns:p14="http://schemas.microsoft.com/office/powerpoint/2010/main" val="46743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3600" b="1" dirty="0" smtClean="0"/>
              <a:t>Concepts clés du projet :</a:t>
            </a:r>
            <a:br>
              <a:rPr lang="fr-CA" sz="3600" b="1" dirty="0" smtClean="0"/>
            </a:br>
            <a:r>
              <a:rPr lang="fr-CA" sz="3600" b="1" dirty="0" smtClean="0"/>
              <a:t>L’importance de la lecture</a:t>
            </a:r>
            <a:endParaRPr lang="fr-CA" sz="3600" b="1" dirty="0"/>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593737872"/>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Espace réservé du numéro de diapositive 4"/>
          <p:cNvSpPr>
            <a:spLocks noGrp="1"/>
          </p:cNvSpPr>
          <p:nvPr>
            <p:ph type="sldNum" sz="quarter" idx="12"/>
          </p:nvPr>
        </p:nvSpPr>
        <p:spPr/>
        <p:txBody>
          <a:bodyPr/>
          <a:lstStyle/>
          <a:p>
            <a:fld id="{277C7E22-1971-4EEA-B73A-64AE1A1C2A64}" type="slidenum">
              <a:rPr lang="fr-CA" smtClean="0"/>
              <a:t>6</a:t>
            </a:fld>
            <a:endParaRPr lang="fr-CA"/>
          </a:p>
        </p:txBody>
      </p:sp>
    </p:spTree>
    <p:extLst>
      <p:ext uri="{BB962C8B-B14F-4D97-AF65-F5344CB8AC3E}">
        <p14:creationId xmlns:p14="http://schemas.microsoft.com/office/powerpoint/2010/main" val="154243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pPr algn="ctr"/>
            <a:r>
              <a:rPr lang="fr-CA" sz="3600" b="1" dirty="0" smtClean="0"/>
              <a:t>Concepts clés du projet :</a:t>
            </a:r>
            <a:br>
              <a:rPr lang="fr-CA" sz="3600" b="1" dirty="0" smtClean="0"/>
            </a:br>
            <a:r>
              <a:rPr lang="fr-CA" sz="3600" b="1" dirty="0" smtClean="0"/>
              <a:t>La fluidité</a:t>
            </a:r>
            <a:endParaRPr lang="fr-CA" sz="3600" b="1" dirty="0"/>
          </a:p>
        </p:txBody>
      </p:sp>
      <p:sp>
        <p:nvSpPr>
          <p:cNvPr id="3" name="Espace réservé du contenu 2"/>
          <p:cNvSpPr>
            <a:spLocks noGrp="1"/>
          </p:cNvSpPr>
          <p:nvPr>
            <p:ph idx="1"/>
            <p:custDataLst>
              <p:tags r:id="rId2"/>
            </p:custDataLst>
          </p:nvPr>
        </p:nvSpPr>
        <p:spPr>
          <a:xfrm>
            <a:off x="453543" y="2064216"/>
            <a:ext cx="8229600" cy="4389120"/>
          </a:xfrm>
        </p:spPr>
        <p:txBody>
          <a:bodyPr>
            <a:normAutofit fontScale="47500" lnSpcReduction="20000"/>
          </a:bodyPr>
          <a:lstStyle/>
          <a:p>
            <a:pPr marL="0" indent="0">
              <a:buNone/>
            </a:pPr>
            <a:endParaRPr lang="fr-CA" sz="2900" dirty="0" smtClean="0">
              <a:latin typeface="+mj-lt"/>
            </a:endParaRPr>
          </a:p>
          <a:p>
            <a:pPr marL="268288" indent="-268288" algn="just">
              <a:buNone/>
              <a:tabLst>
                <a:tab pos="268288" algn="l"/>
              </a:tabLst>
            </a:pPr>
            <a:r>
              <a:rPr lang="fr-CA" sz="5100" dirty="0" smtClean="0">
                <a:latin typeface="+mj-lt"/>
              </a:rPr>
              <a:t>«</a:t>
            </a:r>
            <a:r>
              <a:rPr lang="fr-CA" sz="2900" dirty="0" smtClean="0">
                <a:latin typeface="+mj-lt"/>
              </a:rPr>
              <a:t> 	</a:t>
            </a:r>
            <a:r>
              <a:rPr lang="fr-CA" sz="5100" dirty="0" smtClean="0"/>
              <a:t>La </a:t>
            </a:r>
            <a:r>
              <a:rPr lang="fr-CA" sz="5100" dirty="0"/>
              <a:t>fluidité en lecture, qui représente l’aisance ou la rapidité avec laquelle l’élève identifie les mots, que ce soit de façon isolée ou dans un texte suivi, est également reconnue comme une caractéristique essentielle des bons lecteurs. »</a:t>
            </a:r>
          </a:p>
          <a:p>
            <a:pPr marL="0" indent="0">
              <a:buNone/>
            </a:pPr>
            <a:endParaRPr lang="fr-CA" dirty="0" smtClean="0">
              <a:latin typeface="+mj-lt"/>
            </a:endParaRPr>
          </a:p>
          <a:p>
            <a:pPr marL="0" indent="0">
              <a:buNone/>
            </a:pPr>
            <a:r>
              <a:rPr lang="fr-CA" sz="2900" dirty="0"/>
              <a:t>Document apprendre à lire, Action concertée pour le soutien à la recherche en lecture, 2005.</a:t>
            </a:r>
          </a:p>
          <a:p>
            <a:pPr marL="0" indent="0">
              <a:buNone/>
            </a:pPr>
            <a:endParaRPr lang="fr-CA" dirty="0" smtClean="0">
              <a:latin typeface="+mj-lt"/>
            </a:endParaRPr>
          </a:p>
          <a:p>
            <a:pPr marL="242888" indent="-242888" algn="just">
              <a:buNone/>
            </a:pPr>
            <a:r>
              <a:rPr lang="fr-CA" sz="4400" dirty="0" smtClean="0"/>
              <a:t>«</a:t>
            </a:r>
            <a:r>
              <a:rPr lang="fr-CA" sz="200" dirty="0" smtClean="0"/>
              <a:t> </a:t>
            </a:r>
            <a:r>
              <a:rPr lang="fr-CA" sz="5100" dirty="0" smtClean="0"/>
              <a:t>Il </a:t>
            </a:r>
            <a:r>
              <a:rPr lang="fr-CA" sz="5100" dirty="0"/>
              <a:t>semble en effet important d’atteindre une vitesse suffisante pour enregistrer la totalité du message induit par une phrase et, à plus forte raison, par un texte. Le lecteur trop lent oublie le début de la phrase dont il est en train de découvrir la fin, et, de ce fait, éprouve des difficultés à comprendre. »</a:t>
            </a:r>
          </a:p>
          <a:p>
            <a:endParaRPr lang="fr-CA" dirty="0">
              <a:latin typeface="+mj-lt"/>
            </a:endParaRPr>
          </a:p>
          <a:p>
            <a:pPr marL="0" indent="0">
              <a:buNone/>
            </a:pPr>
            <a:r>
              <a:rPr lang="fr-CA" sz="3300" dirty="0" err="1" smtClean="0"/>
              <a:t>Bentolila</a:t>
            </a:r>
            <a:r>
              <a:rPr lang="fr-CA" sz="3300" dirty="0" smtClean="0"/>
              <a:t> et autres, 1991, p. 37.</a:t>
            </a:r>
            <a:endParaRPr lang="fr-CA" sz="3300" dirty="0"/>
          </a:p>
        </p:txBody>
      </p:sp>
      <p:sp>
        <p:nvSpPr>
          <p:cNvPr id="4" name="Rectangle à coins arrondis 3"/>
          <p:cNvSpPr/>
          <p:nvPr>
            <p:custDataLst>
              <p:tags r:id="rId3"/>
            </p:custDataLst>
          </p:nvPr>
        </p:nvSpPr>
        <p:spPr>
          <a:xfrm>
            <a:off x="453543" y="2204864"/>
            <a:ext cx="8280920" cy="1384236"/>
          </a:xfrm>
          <a:prstGeom prst="roundRect">
            <a:avLst/>
          </a:prstGeom>
          <a:noFill/>
          <a:ln>
            <a:solidFill>
              <a:schemeClr val="tx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Rectangle à coins arrondis 4"/>
          <p:cNvSpPr/>
          <p:nvPr>
            <p:custDataLst>
              <p:tags r:id="rId4"/>
            </p:custDataLst>
          </p:nvPr>
        </p:nvSpPr>
        <p:spPr>
          <a:xfrm>
            <a:off x="453543" y="4005063"/>
            <a:ext cx="8280920" cy="2001453"/>
          </a:xfrm>
          <a:prstGeom prst="roundRect">
            <a:avLst/>
          </a:prstGeom>
          <a:noFill/>
          <a:ln>
            <a:solidFill>
              <a:schemeClr val="tx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numéro de diapositive 6"/>
          <p:cNvSpPr>
            <a:spLocks noGrp="1"/>
          </p:cNvSpPr>
          <p:nvPr>
            <p:ph type="sldNum" sz="quarter" idx="12"/>
          </p:nvPr>
        </p:nvSpPr>
        <p:spPr/>
        <p:txBody>
          <a:bodyPr/>
          <a:lstStyle/>
          <a:p>
            <a:fld id="{277C7E22-1971-4EEA-B73A-64AE1A1C2A64}" type="slidenum">
              <a:rPr lang="fr-CA" smtClean="0"/>
              <a:t>7</a:t>
            </a:fld>
            <a:endParaRPr lang="fr-CA"/>
          </a:p>
        </p:txBody>
      </p:sp>
    </p:spTree>
    <p:extLst>
      <p:ext uri="{BB962C8B-B14F-4D97-AF65-F5344CB8AC3E}">
        <p14:creationId xmlns:p14="http://schemas.microsoft.com/office/powerpoint/2010/main" val="33749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3600" b="1" dirty="0" smtClean="0"/>
              <a:t>Concepts clés du projet : </a:t>
            </a:r>
            <a:br>
              <a:rPr lang="fr-CA" sz="3600" b="1" dirty="0" smtClean="0"/>
            </a:br>
            <a:r>
              <a:rPr lang="fr-CA" sz="3600" b="1" dirty="0" smtClean="0"/>
              <a:t>La lecture à haute voix et la lecture répétée</a:t>
            </a:r>
            <a:endParaRPr lang="fr-CA" sz="3600" b="1" dirty="0"/>
          </a:p>
        </p:txBody>
      </p:sp>
      <p:sp>
        <p:nvSpPr>
          <p:cNvPr id="3" name="Espace réservé du contenu 2"/>
          <p:cNvSpPr>
            <a:spLocks noGrp="1"/>
          </p:cNvSpPr>
          <p:nvPr>
            <p:ph idx="1"/>
            <p:custDataLst>
              <p:tags r:id="rId2"/>
            </p:custDataLst>
          </p:nvPr>
        </p:nvSpPr>
        <p:spPr>
          <a:xfrm>
            <a:off x="457200" y="2208232"/>
            <a:ext cx="8229600" cy="4389120"/>
          </a:xfrm>
        </p:spPr>
        <p:txBody>
          <a:bodyPr>
            <a:normAutofit/>
          </a:bodyPr>
          <a:lstStyle/>
          <a:p>
            <a:pPr marL="385763" indent="-385763" algn="just">
              <a:buNone/>
            </a:pPr>
            <a:r>
              <a:rPr lang="fr-CA" dirty="0" smtClean="0"/>
              <a:t>« </a:t>
            </a:r>
            <a:r>
              <a:rPr lang="fr-CA" sz="2400" dirty="0" smtClean="0"/>
              <a:t>La lecture répétée à haute voix permet à l’élève de reconnaître plus facilement les mots, d’accroître sa rapidité et sa précision et d’améliorer son expression ainsi que sa fluidité. »</a:t>
            </a:r>
            <a:endParaRPr lang="fr-CA" sz="2400" dirty="0"/>
          </a:p>
          <a:p>
            <a:pPr marL="0" indent="0">
              <a:spcBef>
                <a:spcPts val="1200"/>
              </a:spcBef>
              <a:buNone/>
            </a:pPr>
            <a:r>
              <a:rPr lang="fr-CA" sz="1800" dirty="0" smtClean="0"/>
              <a:t>National Reading Panel, 2000.</a:t>
            </a:r>
          </a:p>
          <a:p>
            <a:pPr marL="334963" indent="-334963" algn="just">
              <a:buNone/>
            </a:pPr>
            <a:r>
              <a:rPr lang="fr-CA" dirty="0" smtClean="0"/>
              <a:t>« </a:t>
            </a:r>
            <a:r>
              <a:rPr lang="fr-CA" sz="2400" spc="-10" dirty="0" smtClean="0"/>
              <a:t>La lecture orale semble servir de système de rétroaction chez </a:t>
            </a:r>
            <a:r>
              <a:rPr lang="fr-CA" sz="2400" spc="-10" dirty="0"/>
              <a:t>lui </a:t>
            </a:r>
            <a:r>
              <a:rPr lang="fr-CA" sz="2400" spc="-10" dirty="0" smtClean="0"/>
              <a:t>[l’enfant de première année] : tout se passe comme si le fait d’entendre ses méprises lui permettait de les corriger. La lecture orale joue donc un rôle de soutien chez les jeunes lecteurs. »</a:t>
            </a:r>
          </a:p>
          <a:p>
            <a:pPr marL="0" indent="0">
              <a:spcBef>
                <a:spcPts val="1200"/>
              </a:spcBef>
              <a:buNone/>
            </a:pPr>
            <a:r>
              <a:rPr lang="fr-CA" sz="1800" dirty="0" err="1" smtClean="0"/>
              <a:t>Giasson</a:t>
            </a:r>
            <a:r>
              <a:rPr lang="fr-CA" sz="1800" dirty="0" smtClean="0"/>
              <a:t>, 1990, p. 188.</a:t>
            </a:r>
            <a:endParaRPr lang="fr-CA" sz="1800" dirty="0"/>
          </a:p>
        </p:txBody>
      </p:sp>
      <p:sp>
        <p:nvSpPr>
          <p:cNvPr id="4" name="Rectangle à coins arrondis 3"/>
          <p:cNvSpPr/>
          <p:nvPr>
            <p:custDataLst>
              <p:tags r:id="rId3"/>
            </p:custDataLst>
          </p:nvPr>
        </p:nvSpPr>
        <p:spPr>
          <a:xfrm>
            <a:off x="395536" y="2204864"/>
            <a:ext cx="8280920" cy="1656184"/>
          </a:xfrm>
          <a:prstGeom prst="roundRect">
            <a:avLst/>
          </a:prstGeom>
          <a:noFill/>
          <a:ln>
            <a:solidFill>
              <a:schemeClr val="tx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à coins arrondis 4"/>
          <p:cNvSpPr/>
          <p:nvPr>
            <p:custDataLst>
              <p:tags r:id="rId4"/>
            </p:custDataLst>
          </p:nvPr>
        </p:nvSpPr>
        <p:spPr>
          <a:xfrm>
            <a:off x="395536" y="4221088"/>
            <a:ext cx="8280920" cy="1959496"/>
          </a:xfrm>
          <a:prstGeom prst="roundRect">
            <a:avLst/>
          </a:prstGeom>
          <a:noFill/>
          <a:ln>
            <a:solidFill>
              <a:schemeClr val="tx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numéro de diapositive 6"/>
          <p:cNvSpPr>
            <a:spLocks noGrp="1"/>
          </p:cNvSpPr>
          <p:nvPr>
            <p:ph type="sldNum" sz="quarter" idx="12"/>
          </p:nvPr>
        </p:nvSpPr>
        <p:spPr/>
        <p:txBody>
          <a:bodyPr/>
          <a:lstStyle/>
          <a:p>
            <a:fld id="{277C7E22-1971-4EEA-B73A-64AE1A1C2A64}" type="slidenum">
              <a:rPr lang="fr-CA" smtClean="0"/>
              <a:t>8</a:t>
            </a:fld>
            <a:endParaRPr lang="fr-CA"/>
          </a:p>
        </p:txBody>
      </p:sp>
    </p:spTree>
    <p:extLst>
      <p:ext uri="{BB962C8B-B14F-4D97-AF65-F5344CB8AC3E}">
        <p14:creationId xmlns:p14="http://schemas.microsoft.com/office/powerpoint/2010/main" val="370271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3600" b="1" dirty="0" smtClean="0"/>
              <a:t>Concepts clés du projet : </a:t>
            </a:r>
            <a:br>
              <a:rPr lang="fr-CA" sz="3600" b="1" dirty="0" smtClean="0"/>
            </a:br>
            <a:r>
              <a:rPr lang="fr-CA" sz="3600" b="1" dirty="0" smtClean="0"/>
              <a:t>L’importance d’agir tôt</a:t>
            </a:r>
            <a:endParaRPr lang="fr-CA" sz="3600" b="1" dirty="0"/>
          </a:p>
        </p:txBody>
      </p:sp>
      <p:sp>
        <p:nvSpPr>
          <p:cNvPr id="3" name="Espace réservé du contenu 2"/>
          <p:cNvSpPr>
            <a:spLocks noGrp="1"/>
          </p:cNvSpPr>
          <p:nvPr>
            <p:ph idx="1"/>
            <p:custDataLst>
              <p:tags r:id="rId2"/>
            </p:custDataLst>
          </p:nvPr>
        </p:nvSpPr>
        <p:spPr/>
        <p:txBody>
          <a:bodyPr/>
          <a:lstStyle/>
          <a:p>
            <a:pPr marL="0" indent="0">
              <a:buNone/>
            </a:pPr>
            <a:endParaRPr lang="fr-CA" dirty="0" smtClean="0"/>
          </a:p>
          <a:p>
            <a:pPr marL="268288" indent="-268288" algn="just">
              <a:buNone/>
            </a:pPr>
            <a:r>
              <a:rPr lang="fr-CA" dirty="0" smtClean="0"/>
              <a:t>« </a:t>
            </a:r>
            <a:r>
              <a:rPr lang="fr-CA" sz="2400" dirty="0" smtClean="0"/>
              <a:t>L’acquisition d’une bonne fluidité en lecture semble être un facteur de protection contre l’échec en lecture. Il n’est pas suffisant que l’élève arrive à identifier les mots correctement, il faut de plus qu’il y parvienne avec suffisamment d’aisance. »</a:t>
            </a:r>
          </a:p>
          <a:p>
            <a:pPr marL="0" indent="0">
              <a:buNone/>
            </a:pPr>
            <a:endParaRPr lang="fr-CA" dirty="0" smtClean="0">
              <a:latin typeface="+mj-lt"/>
            </a:endParaRPr>
          </a:p>
          <a:p>
            <a:pPr marL="0" indent="0">
              <a:buNone/>
            </a:pPr>
            <a:r>
              <a:rPr lang="fr-CA" sz="1800" dirty="0"/>
              <a:t>Document apprendre à lire, Action concertée pour le soutien à la recherche en lecture, 2005.</a:t>
            </a:r>
          </a:p>
          <a:p>
            <a:pPr marL="0" indent="0">
              <a:buNone/>
            </a:pPr>
            <a:endParaRPr lang="fr-CA" dirty="0"/>
          </a:p>
        </p:txBody>
      </p:sp>
      <p:sp>
        <p:nvSpPr>
          <p:cNvPr id="4" name="Rectangle à coins arrondis 3"/>
          <p:cNvSpPr/>
          <p:nvPr>
            <p:custDataLst>
              <p:tags r:id="rId3"/>
            </p:custDataLst>
          </p:nvPr>
        </p:nvSpPr>
        <p:spPr>
          <a:xfrm>
            <a:off x="461245" y="2276872"/>
            <a:ext cx="8215212" cy="2304256"/>
          </a:xfrm>
          <a:prstGeom prst="roundRect">
            <a:avLst/>
          </a:prstGeom>
          <a:noFill/>
          <a:ln>
            <a:solidFill>
              <a:schemeClr val="tx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numéro de diapositive 5"/>
          <p:cNvSpPr>
            <a:spLocks noGrp="1"/>
          </p:cNvSpPr>
          <p:nvPr>
            <p:ph type="sldNum" sz="quarter" idx="12"/>
          </p:nvPr>
        </p:nvSpPr>
        <p:spPr/>
        <p:txBody>
          <a:bodyPr/>
          <a:lstStyle/>
          <a:p>
            <a:fld id="{277C7E22-1971-4EEA-B73A-64AE1A1C2A64}" type="slidenum">
              <a:rPr lang="fr-CA" smtClean="0"/>
              <a:t>9</a:t>
            </a:fld>
            <a:endParaRPr lang="fr-CA"/>
          </a:p>
        </p:txBody>
      </p:sp>
    </p:spTree>
    <p:extLst>
      <p:ext uri="{BB962C8B-B14F-4D97-AF65-F5344CB8AC3E}">
        <p14:creationId xmlns:p14="http://schemas.microsoft.com/office/powerpoint/2010/main" val="1505829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7"/>
</p:tagLst>
</file>

<file path=ppt/tags/tag122.xml><?xml version="1.0" encoding="utf-8"?>
<p:tagLst xmlns:a="http://schemas.openxmlformats.org/drawingml/2006/main" xmlns:r="http://schemas.openxmlformats.org/officeDocument/2006/relationships" xmlns:p="http://schemas.openxmlformats.org/presentationml/2006/main">
  <p:tag name="NUM" val="8"/>
</p:tagLst>
</file>

<file path=ppt/tags/tag123.xml><?xml version="1.0" encoding="utf-8"?>
<p:tagLst xmlns:a="http://schemas.openxmlformats.org/drawingml/2006/main" xmlns:r="http://schemas.openxmlformats.org/officeDocument/2006/relationships" xmlns:p="http://schemas.openxmlformats.org/presentationml/2006/main">
  <p:tag name="NUM" val="9"/>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2169</TotalTime>
  <Words>2343</Words>
  <Application>Microsoft Office PowerPoint</Application>
  <PresentationFormat>Affichage à l'écran (4:3)</PresentationFormat>
  <Paragraphs>331</Paragraphs>
  <Slides>38</Slides>
  <Notes>38</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Débit</vt:lpstr>
      <vt:lpstr>Des voix pour apprendre</vt:lpstr>
      <vt:lpstr>Objectif de la rencontre</vt:lpstr>
      <vt:lpstr>Contexte</vt:lpstr>
      <vt:lpstr>Objectifs</vt:lpstr>
      <vt:lpstr>Description du projet choisi</vt:lpstr>
      <vt:lpstr>Concepts clés du projet : L’importance de la lecture</vt:lpstr>
      <vt:lpstr>Concepts clés du projet : La fluidité</vt:lpstr>
      <vt:lpstr>Concepts clés du projet :  La lecture à haute voix et la lecture répétée</vt:lpstr>
      <vt:lpstr>Concepts clés du projet :  L’importance d’agir tôt</vt:lpstr>
      <vt:lpstr>Concepts clés du projet :  La motivation</vt:lpstr>
      <vt:lpstr>Concepts clés du projet :  La motivation</vt:lpstr>
      <vt:lpstr>Concepts clés :  Un livre à la pointure de l’élève</vt:lpstr>
      <vt:lpstr>Choisir un livre à sa pointure :  différentes intentions</vt:lpstr>
      <vt:lpstr>Concepts clés du projet : La littérature jeunesse</vt:lpstr>
      <vt:lpstr>Concepts clés du projet :  La technologie</vt:lpstr>
      <vt:lpstr>Concepts clés du projet :  La métacognition</vt:lpstr>
      <vt:lpstr>Première étape :  organisation de la classe</vt:lpstr>
      <vt:lpstr>Présentation PowerPoint</vt:lpstr>
      <vt:lpstr>Deuxième étape :  réalisation d’un portrait pour chaque élève</vt:lpstr>
      <vt:lpstr>Deuxième étape (suite) :  réalisation d’un portrait pour chaque élève</vt:lpstr>
      <vt:lpstr>Deuxième étape (suite) :  réalisation d’un portrait pour chaque élève</vt:lpstr>
      <vt:lpstr>Deuxième étape (suite) :  réalisation d’un portrait pour chaque élève</vt:lpstr>
      <vt:lpstr>Présentation PowerPoint</vt:lpstr>
      <vt:lpstr>Troisième étape :  Développer l’autonomie</vt:lpstr>
      <vt:lpstr>Troisième étape (suite) :  Développer l’autonomie</vt:lpstr>
      <vt:lpstr>Organisation et matériel</vt:lpstr>
      <vt:lpstr>Organisation et matériel (suite)</vt:lpstr>
      <vt:lpstr>Organisation et matériel (suite)</vt:lpstr>
      <vt:lpstr>Organisation et matériel (suite)</vt:lpstr>
      <vt:lpstr>Choix de la plateforme :</vt:lpstr>
      <vt:lpstr>Autres mesures pour enseigner la lecture</vt:lpstr>
      <vt:lpstr>Autres mesures pour enseigner la lecture (suite)</vt:lpstr>
      <vt:lpstr>  Résultats</vt:lpstr>
      <vt:lpstr>Résultats (suite)</vt:lpstr>
      <vt:lpstr>Clé de la réussite</vt:lpstr>
      <vt:lpstr>Autres facteurs de réussite</vt:lpstr>
      <vt:lpstr>Des suites au projet</vt:lpstr>
      <vt:lpstr>Remerciements</vt:lpstr>
    </vt:vector>
  </TitlesOfParts>
  <Company>CS Pays-des-bleuets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voix pour apprendre</dc:title>
  <dc:creator>Lamontagne,Francois</dc:creator>
  <cp:lastModifiedBy>Lamontagne,Francois</cp:lastModifiedBy>
  <cp:revision>130</cp:revision>
  <cp:lastPrinted>2017-03-24T17:24:26Z</cp:lastPrinted>
  <dcterms:created xsi:type="dcterms:W3CDTF">2017-03-07T13:20:31Z</dcterms:created>
  <dcterms:modified xsi:type="dcterms:W3CDTF">2017-04-03T15:49:35Z</dcterms:modified>
</cp:coreProperties>
</file>