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1" r:id="rId2"/>
    <p:sldId id="282" r:id="rId3"/>
    <p:sldId id="257" r:id="rId4"/>
    <p:sldId id="297" r:id="rId5"/>
    <p:sldId id="275" r:id="rId6"/>
    <p:sldId id="283" r:id="rId7"/>
    <p:sldId id="290" r:id="rId8"/>
    <p:sldId id="292" r:id="rId9"/>
    <p:sldId id="300" r:id="rId10"/>
    <p:sldId id="258" r:id="rId11"/>
    <p:sldId id="265" r:id="rId12"/>
    <p:sldId id="294" r:id="rId13"/>
    <p:sldId id="284" r:id="rId14"/>
    <p:sldId id="266" r:id="rId15"/>
    <p:sldId id="285" r:id="rId16"/>
    <p:sldId id="293" r:id="rId17"/>
    <p:sldId id="287" r:id="rId18"/>
    <p:sldId id="267" r:id="rId19"/>
    <p:sldId id="280" r:id="rId20"/>
    <p:sldId id="301" r:id="rId21"/>
    <p:sldId id="268" r:id="rId22"/>
    <p:sldId id="289" r:id="rId23"/>
    <p:sldId id="269" r:id="rId24"/>
    <p:sldId id="298" r:id="rId25"/>
    <p:sldId id="270" r:id="rId26"/>
    <p:sldId id="281" r:id="rId27"/>
    <p:sldId id="296" r:id="rId28"/>
    <p:sldId id="299" r:id="rId29"/>
    <p:sldId id="273" r:id="rId30"/>
    <p:sldId id="28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EFF"/>
    <a:srgbClr val="FFFDB3"/>
    <a:srgbClr val="F2EC00"/>
    <a:srgbClr val="FF66FF"/>
    <a:srgbClr val="99CCFF"/>
    <a:srgbClr val="800080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59" autoAdjust="0"/>
    <p:restoredTop sz="94723" autoAdjust="0"/>
  </p:normalViewPr>
  <p:slideViewPr>
    <p:cSldViewPr snapToGrid="0">
      <p:cViewPr varScale="1">
        <p:scale>
          <a:sx n="46" d="100"/>
          <a:sy n="46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32"/>
    </p:cViewPr>
  </p:sorterViewPr>
  <p:notesViewPr>
    <p:cSldViewPr snapToGrid="0">
      <p:cViewPr varScale="1">
        <p:scale>
          <a:sx n="59" d="100"/>
          <a:sy n="59" d="100"/>
        </p:scale>
        <p:origin x="-2058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937A8-0389-499D-8A8B-310BFE570F4E}" type="datetimeFigureOut">
              <a:rPr lang="fr-CA" smtClean="0"/>
              <a:t>2021-07-22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EA082-64C6-464C-B47B-62AF81850A7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318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DE1D96D-35EC-4E93-8251-E47C34B356F9}" type="datetime1">
              <a:rPr lang="fr-FR"/>
              <a:pPr/>
              <a:t>22/07/2021</a:t>
            </a:fld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05696A5-F4E2-4811-BE35-EE324D40037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3959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B6D049-3F13-4E71-BF64-190D97AC56FA}" type="datetime1">
              <a:rPr lang="fr-FR"/>
              <a:pPr/>
              <a:t>22/07/2021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7577D-AD72-46A2-9079-7D0186CE923D}" type="slidenum">
              <a:rPr lang="fr-FR"/>
              <a:pPr/>
              <a:t>3</a:t>
            </a:fld>
            <a:endParaRPr lang="fr-F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20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3BD790-A94A-4FC0-AF04-CF368D2A526A}" type="datetime1">
              <a:rPr lang="fr-FR"/>
              <a:pPr/>
              <a:t>22/07/2021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B8F43-7693-4FF8-9EFC-5A9BA304174E}" type="slidenum">
              <a:rPr lang="fr-FR"/>
              <a:pPr/>
              <a:t>19</a:t>
            </a:fld>
            <a:endParaRPr lang="fr-FR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696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1DF0CC-FBA4-4832-845E-D6CF2A576EB7}" type="datetime1">
              <a:rPr lang="fr-FR"/>
              <a:pPr/>
              <a:t>22/07/2021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0E59E-72BF-47BA-8EC6-829A64CECB36}" type="slidenum">
              <a:rPr lang="fr-FR"/>
              <a:pPr/>
              <a:t>26</a:t>
            </a:fld>
            <a:endParaRPr lang="fr-F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7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rc 3"/>
          <p:cNvSpPr>
            <a:spLocks/>
          </p:cNvSpPr>
          <p:nvPr/>
        </p:nvSpPr>
        <p:spPr bwMode="auto">
          <a:xfrm flipV="1"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14400"/>
            <a:ext cx="6399213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fr-FR" noProof="0" smtClean="0"/>
              <a:t>Cliquez pour modifier 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0400" y="27432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 sz="1400" b="0">
                <a:solidFill>
                  <a:schemeClr val="hlink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E56E3C-A8AD-4AB0-9A1C-AE58DBAA598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7489825" y="6161088"/>
            <a:ext cx="1219200" cy="457200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fr-FR" dirty="0" smtClean="0"/>
              <a:t>2014-12-26</a:t>
            </a:r>
            <a:endParaRPr lang="fr-FR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0" y="6324600"/>
            <a:ext cx="12192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3086" name="Text Box 14"/>
          <p:cNvSpPr txBox="1">
            <a:spLocks noChangeArrowheads="1"/>
          </p:cNvSpPr>
          <p:nvPr userDrawn="1"/>
        </p:nvSpPr>
        <p:spPr bwMode="auto">
          <a:xfrm>
            <a:off x="5352288" y="6157214"/>
            <a:ext cx="20299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/>
              <a:t>Guy </a:t>
            </a:r>
            <a:r>
              <a:rPr lang="fr-CA" dirty="0" smtClean="0"/>
              <a:t>COLLIN </a:t>
            </a:r>
            <a:endParaRPr lang="fr-FR" dirty="0"/>
          </a:p>
        </p:txBody>
      </p:sp>
      <p:pic>
        <p:nvPicPr>
          <p:cNvPr id="3089" name="Picture 17" descr="C:\Users\GCollin\Desktop\Mes dossiers\SiteWebUQAC\Logo354x21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42963"/>
            <a:ext cx="29622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41E79A-58FF-4058-92F9-1CB91CDDB00A}" type="slidenum">
              <a:rPr lang="fr-FR"/>
              <a:pPr/>
              <a:t>‹N°›</a:t>
            </a:fld>
            <a:fld id="{17649308-83C9-46B0-8633-F533014271C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8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00025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84835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E588F2-1D6C-44FE-AC1A-95E820D501A7}" type="slidenum">
              <a:rPr lang="fr-FR"/>
              <a:pPr/>
              <a:t>‹N°›</a:t>
            </a:fld>
            <a:fld id="{6D657074-A25C-4C12-9F88-1EF5F21A818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008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781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2209800" y="1981200"/>
            <a:ext cx="67056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4800600" y="64008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239000" y="5638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416B3D-5F4A-4B2F-AA98-8053EDAD84EA}" type="slidenum">
              <a:rPr lang="fr-FR"/>
              <a:pPr/>
              <a:t>‹N°›</a:t>
            </a:fld>
            <a:fld id="{50E22811-97BF-47CF-BE34-44608B0E126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1306513" y="6205538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678543" y="6273676"/>
            <a:ext cx="1493157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2706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502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781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67056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09800" y="4114800"/>
            <a:ext cx="67056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4800600" y="64008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239000" y="5638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75903B-5347-43A1-8643-EF3E973EEB6B}" type="slidenum">
              <a:rPr lang="fr-FR"/>
              <a:pPr/>
              <a:t>‹N°›</a:t>
            </a:fld>
            <a:fld id="{9C6A60D7-5B93-4E68-89B5-A0B1B0B978C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1306513" y="6205538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678543" y="6273676"/>
            <a:ext cx="1493157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3730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" y="6057900"/>
            <a:ext cx="1533526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28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CC92B2-20EB-467C-A9A7-8C111CD0E679}" type="slidenum">
              <a:rPr lang="fr-FR"/>
              <a:pPr/>
              <a:t>‹N°›</a:t>
            </a:fld>
            <a:fld id="{9B429013-90A2-433F-B2E7-2D0B6D2641F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42043" y="6197476"/>
            <a:ext cx="1716314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0658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790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7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E02DB0-43A2-48A3-8647-6AB2C3678CB9}" type="slidenum">
              <a:rPr lang="fr-FR"/>
              <a:pPr/>
              <a:t>‹N°›</a:t>
            </a:fld>
            <a:fld id="{3E50BF72-A9C6-4CA9-99EC-6852B55507E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50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6149E9-8D5E-4DCC-961A-10F5C7E4959D}" type="slidenum">
              <a:rPr lang="fr-FR"/>
              <a:pPr/>
              <a:t>‹N°›</a:t>
            </a:fld>
            <a:fld id="{0D665EB3-D643-4DDA-AFB8-B85A8BEC082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57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1D81AD-5B31-4608-8840-7CE31C969E92}" type="slidenum">
              <a:rPr lang="fr-FR"/>
              <a:pPr/>
              <a:t>‹N°›</a:t>
            </a:fld>
            <a:fld id="{851AC729-5A7E-491B-8926-FE5181AFAF7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81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AA640E-9959-41DA-99C6-1D87C20178BC}" type="slidenum">
              <a:rPr lang="fr-FR"/>
              <a:pPr/>
              <a:t>‹N°›</a:t>
            </a:fld>
            <a:fld id="{E9B3B6A0-8DE8-4CA7-89D7-9F796236654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830943" y="6222876"/>
            <a:ext cx="1716314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1682" name="Picture 2" descr="C:\Users\GCollin\Desktop\Mes dossiers\SiteWebUQAC\Logo_petit_forma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8850"/>
            <a:ext cx="15335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63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8619FD-7E27-4CDF-AC90-BAF07C496CC5}" type="slidenum">
              <a:rPr lang="fr-FR"/>
              <a:pPr/>
              <a:t>‹N°›</a:t>
            </a:fld>
            <a:fld id="{56F32F9E-0C19-4EF1-93A0-70478DF3644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00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E7863-8E22-466F-88ED-3E1D1E5A3254}" type="slidenum">
              <a:rPr lang="fr-FR"/>
              <a:pPr/>
              <a:t>‹N°›</a:t>
            </a:fld>
            <a:fld id="{D2386512-D2A7-4D53-8625-C04AF1D0233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6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94B046-EDE2-4520-A309-B5CDE60A5F2F}" type="slidenum">
              <a:rPr lang="fr-FR"/>
              <a:pPr/>
              <a:t>‹N°›</a:t>
            </a:fld>
            <a:fld id="{74F4364A-6E6C-4527-AA47-3CD49B137B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21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 flipV="1"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6781800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La chimie théorique  ?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81200"/>
            <a:ext cx="6705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blabla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0600" y="6400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008000"/>
                </a:solidFill>
                <a:latin typeface="+mn-lt"/>
              </a:defRPr>
            </a:lvl1pPr>
          </a:lstStyle>
          <a:p>
            <a:r>
              <a:rPr lang="fr-FR"/>
              <a:t>Dépt. des sciences fond., </a:t>
            </a:r>
            <a:r>
              <a:rPr lang="fr-CA"/>
              <a:t>2008-04-09</a:t>
            </a:r>
            <a:endParaRPr lang="fr-FR" b="0">
              <a:solidFill>
                <a:schemeClr val="hlink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638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F78A461F-4575-4596-BFE9-C221F16E1EFC}" type="slidenum">
              <a:rPr lang="fr-FR"/>
              <a:pPr/>
              <a:t>‹N°›</a:t>
            </a:fld>
            <a:fld id="{4678502B-9EDB-4B9A-9B2A-1ECA6250A9D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324600"/>
            <a:ext cx="12192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5562600"/>
            <a:ext cx="17526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4724400"/>
            <a:ext cx="22098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06513" y="620553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6324600"/>
            <a:ext cx="12192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pic>
        <p:nvPicPr>
          <p:cNvPr id="1041" name="Picture 17" descr="165x2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6361113"/>
            <a:ext cx="15716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3"/>
          <p:cNvSpPr txBox="1"/>
          <p:nvPr userDrawn="1"/>
        </p:nvSpPr>
        <p:spPr>
          <a:xfrm>
            <a:off x="7496756" y="6295531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800" i="1" kern="1200">
                <a:solidFill>
                  <a:schemeClr val="bg2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fr-CA" sz="1600" b="1" i="0" dirty="0" smtClean="0">
                <a:solidFill>
                  <a:srgbClr val="FF0000"/>
                </a:solidFill>
              </a:rPr>
              <a:t>2014-12-29</a:t>
            </a:r>
            <a:endParaRPr lang="fr-CA" sz="1600" b="1" i="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FFFF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Microsoft_Word_97_-_2003_Document5.doc"/><Relationship Id="rId7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Microsoft_Word_97_-_2003_Document6.doc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Microsoft_Word_97_-_2003_Document10.doc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Microsoft_Word_97_-_2003_Document11.doc"/><Relationship Id="rId7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2.doc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Microsoft_Word_97_-_2003_Document16.doc"/><Relationship Id="rId7" Type="http://schemas.openxmlformats.org/officeDocument/2006/relationships/oleObject" Target="../embeddings/Microsoft_Word_97_-_2003_Document1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Microsoft_Word_97_-_2003_Document17.doc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ebbook.nist.gov/chemistry/name-ser.htm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wmf"/><Relationship Id="rId4" Type="http://schemas.openxmlformats.org/officeDocument/2006/relationships/oleObject" Target="../embeddings/Microsoft_Word_97_-_2003_Document20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ebbook.nist.gov/chemistry/name-ser.htm" TargetMode="Externa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2014-12-26</a:t>
            </a:r>
            <a:endParaRPr lang="fr-FR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81500" y="1790699"/>
            <a:ext cx="4322763" cy="1622425"/>
          </a:xfrm>
          <a:solidFill>
            <a:srgbClr val="F2EC00"/>
          </a:solidFill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H" sz="4800" dirty="0">
                <a:solidFill>
                  <a:srgbClr val="008000"/>
                </a:solidFill>
              </a:rPr>
              <a:t>LA CHIMIE THÉORIQUE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973388" y="3927475"/>
            <a:ext cx="4572000" cy="1752600"/>
          </a:xfrm>
          <a:solidFill>
            <a:schemeClr val="accent1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H" sz="4400" dirty="0">
                <a:solidFill>
                  <a:schemeClr val="bg2"/>
                </a:solidFill>
                <a:latin typeface="Times New Roman" pitchFamily="18" charset="0"/>
              </a:rPr>
              <a:t>Chapitre 3</a:t>
            </a:r>
          </a:p>
          <a:p>
            <a:pPr algn="ctr"/>
            <a:r>
              <a:rPr lang="fr-CH" sz="4400" dirty="0">
                <a:solidFill>
                  <a:schemeClr val="bg2"/>
                </a:solidFill>
                <a:latin typeface="Times New Roman" pitchFamily="18" charset="0"/>
              </a:rPr>
              <a:t>La rotation pure</a:t>
            </a:r>
            <a:endParaRPr lang="fr-C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Modèle mécanique </a:t>
            </a:r>
            <a:br>
              <a:rPr kumimoji="0" lang="fr-CA" b="0">
                <a:solidFill>
                  <a:srgbClr val="003399"/>
                </a:solidFill>
                <a:latin typeface="Times" pitchFamily="18" charset="0"/>
              </a:rPr>
            </a:b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Le rotateur rigide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2095500"/>
            <a:ext cx="8458200" cy="37338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Ce modèle est équivalent à une masse </a:t>
            </a:r>
            <a:r>
              <a:rPr lang="fr-FR" i="1" dirty="0">
                <a:solidFill>
                  <a:schemeClr val="bg2"/>
                </a:solidFill>
                <a:latin typeface="Symbol" pitchFamily="18" charset="2"/>
              </a:rPr>
              <a:t>m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tournant à une distance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d’un point fixe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 = 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fr-FR" b="1" baseline="-25000" dirty="0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 + 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fr-FR" b="1" baseline="-25000" dirty="0">
                <a:solidFill>
                  <a:schemeClr val="bg2"/>
                </a:solidFill>
                <a:latin typeface="Times New Roman" pitchFamily="18" charset="0"/>
              </a:rPr>
              <a:t>2  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 est la distance internucléaire)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Le moment d’inertie  est 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 =  </a:t>
            </a:r>
            <a:r>
              <a:rPr lang="fr-FR" i="1" dirty="0">
                <a:solidFill>
                  <a:schemeClr val="bg2"/>
                </a:solidFill>
                <a:latin typeface="Symbol" pitchFamily="18" charset="2"/>
              </a:rPr>
              <a:t>m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 r </a:t>
            </a:r>
            <a:r>
              <a:rPr lang="fr-FR" b="1" baseline="30000" dirty="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fr-CH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b="1" baseline="30000" dirty="0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On montre aussi que le moment cinétique est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 = 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fr-FR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</a:t>
            </a:r>
            <a:r>
              <a:rPr lang="fr-CA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.</a:t>
            </a:r>
            <a:endParaRPr lang="fr-FR" dirty="0">
              <a:solidFill>
                <a:schemeClr val="bg2"/>
              </a:solidFill>
              <a:latin typeface="Symbol" pitchFamily="18" charset="2"/>
              <a:sym typeface="Symbol" pitchFamily="18" charset="2"/>
            </a:endParaRPr>
          </a:p>
          <a:p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L’énergie du rotateur est égale à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 = 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P </a:t>
            </a:r>
            <a:r>
              <a:rPr lang="fr-FR" b="1" baseline="30000" dirty="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/ 2 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fr-CA" i="1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i="1" dirty="0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Note :</a:t>
            </a:r>
            <a:r>
              <a:rPr lang="fr-FR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fr-FR" i="1" dirty="0">
                <a:solidFill>
                  <a:schemeClr val="bg2"/>
                </a:solidFill>
                <a:latin typeface="Symbol" pitchFamily="18" charset="2"/>
              </a:rPr>
              <a:t>m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 est la masse réduite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4824413" y="5257800"/>
          <a:ext cx="431958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Document" r:id="rId3" imgW="4331208" imgH="1304544" progId="Word.Document.8">
                  <p:embed/>
                </p:oleObj>
              </mc:Choice>
              <mc:Fallback>
                <p:oleObj name="Document" r:id="rId3" imgW="4331208" imgH="1304544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5257800"/>
                        <a:ext cx="4319587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924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Traitement quantique du modèle mécanique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6934200" cy="24384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Le modèle mécanique classique ne permet pas d’aller plus loin (spectre continu).</a:t>
            </a:r>
          </a:p>
          <a:p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La mécanique quantique permet d’obtenir une fonction d’onde </a:t>
            </a:r>
            <a:r>
              <a:rPr kumimoji="0" lang="fr-CA">
                <a:solidFill>
                  <a:srgbClr val="006600"/>
                </a:solidFill>
                <a:latin typeface="Symbol" pitchFamily="18" charset="2"/>
              </a:rPr>
              <a:t>y </a:t>
            </a:r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solution de l’équation générale de SCHRÖDINGER :</a:t>
            </a:r>
            <a:endParaRPr kumimoji="0" lang="fr-FR">
              <a:latin typeface="Times" pitchFamily="18" charset="0"/>
            </a:endParaRP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652838" y="4722813"/>
          <a:ext cx="4319587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Document" r:id="rId3" imgW="4320540" imgH="1318260" progId="Word.Document.8">
                  <p:embed/>
                </p:oleObj>
              </mc:Choice>
              <mc:Fallback>
                <p:oleObj name="Document" r:id="rId3" imgW="4320540" imgH="1318260" progId="Word.Document.8">
                  <p:embed/>
                  <p:pic>
                    <p:nvPicPr>
                      <p:cNvPr id="0" name="Picture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4722813"/>
                        <a:ext cx="4319587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1371600"/>
          </a:xfrm>
          <a:solidFill>
            <a:srgbClr val="F2EC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Traitement quantique </a:t>
            </a:r>
            <a:br>
              <a:rPr kumimoji="0" lang="fr-CA" b="0">
                <a:solidFill>
                  <a:srgbClr val="003399"/>
                </a:solidFill>
                <a:latin typeface="Times" pitchFamily="18" charset="0"/>
              </a:rPr>
            </a:b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du rotateur rigide à axe fixe</a:t>
            </a:r>
            <a:endParaRPr kumimoji="0" lang="fr-FR" b="0">
              <a:solidFill>
                <a:srgbClr val="003399"/>
              </a:solidFill>
              <a:latin typeface="Times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5791200" cy="533400"/>
          </a:xfrm>
          <a:solidFill>
            <a:srgbClr val="66FFCC"/>
          </a:solidFill>
          <a:ln>
            <a:solidFill>
              <a:srgbClr val="3366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sz="2400">
                <a:solidFill>
                  <a:schemeClr val="bg2"/>
                </a:solidFill>
                <a:latin typeface="Times New Roman" pitchFamily="18" charset="0"/>
              </a:rPr>
              <a:t>L’équation de SCHROEDINGER s’écrit :</a:t>
            </a:r>
            <a:endParaRPr lang="fr-FR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114800" y="2438400"/>
          <a:ext cx="4316413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6" name="Document" r:id="rId3" imgW="4320540" imgH="1313688" progId="Word.Document.8">
                  <p:embed/>
                </p:oleObj>
              </mc:Choice>
              <mc:Fallback>
                <p:oleObj name="Document" r:id="rId3" imgW="4320540" imgH="1313688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38400"/>
                        <a:ext cx="4316413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2095500" y="3462336"/>
            <a:ext cx="6804025" cy="1438275"/>
            <a:chOff x="336" y="2085"/>
            <a:chExt cx="4286" cy="906"/>
          </a:xfrm>
        </p:grpSpPr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336" y="2085"/>
              <a:ext cx="2496" cy="29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dirty="0">
                  <a:solidFill>
                    <a:schemeClr val="bg2"/>
                  </a:solidFill>
                </a:rPr>
                <a:t>Ou en coordonnées polaires :</a:t>
              </a:r>
              <a:endParaRPr lang="fr-FR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/>
          </p:nvGraphicFramePr>
          <p:xfrm>
            <a:off x="2400" y="2306"/>
            <a:ext cx="2222" cy="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17" name="Document" r:id="rId5" imgW="3553968" imgH="1226820" progId="Word.Document.8">
                    <p:embed/>
                  </p:oleObj>
                </mc:Choice>
                <mc:Fallback>
                  <p:oleObj name="Document" r:id="rId5" imgW="3553968" imgH="1226820" progId="Word.Document.8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06"/>
                          <a:ext cx="2222" cy="6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3429000" y="5029200"/>
            <a:ext cx="5195888" cy="1130300"/>
            <a:chOff x="2160" y="3168"/>
            <a:chExt cx="3273" cy="712"/>
          </a:xfrm>
        </p:grpSpPr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2160" y="3216"/>
              <a:ext cx="1248" cy="29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La solution :</a:t>
              </a:r>
              <a:endParaRPr lang="fr-FR">
                <a:solidFill>
                  <a:schemeClr val="bg2"/>
                </a:solidFill>
              </a:endParaRPr>
            </a:p>
          </p:txBody>
        </p:sp>
        <p:graphicFrame>
          <p:nvGraphicFramePr>
            <p:cNvPr id="53257" name="Object 9"/>
            <p:cNvGraphicFramePr>
              <a:graphicFrameLocks noChangeAspect="1"/>
            </p:cNvGraphicFramePr>
            <p:nvPr/>
          </p:nvGraphicFramePr>
          <p:xfrm>
            <a:off x="3314" y="3168"/>
            <a:ext cx="2119" cy="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18" name="Document" r:id="rId7" imgW="3413760" imgH="1226820" progId="Word.Document.8">
                    <p:embed/>
                  </p:oleObj>
                </mc:Choice>
                <mc:Fallback>
                  <p:oleObj name="Document" r:id="rId7" imgW="3413760" imgH="1226820" progId="Word.Document.8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3168"/>
                          <a:ext cx="2119" cy="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68300" y="3733800"/>
            <a:ext cx="2362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96900" y="5562600"/>
            <a:ext cx="1905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V="1">
            <a:off x="596900" y="4419600"/>
            <a:ext cx="99060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1206500" y="4876800"/>
            <a:ext cx="1371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1892300" y="4114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1892300" y="4953000"/>
            <a:ext cx="45720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1511300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</a:rPr>
              <a:t>O</a:t>
            </a:r>
            <a:endParaRPr lang="fr-FR">
              <a:solidFill>
                <a:schemeClr val="bg2"/>
              </a:solidFill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273300" y="4495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µ</a:t>
            </a:r>
            <a:endParaRPr lang="fr-FR" i="1">
              <a:solidFill>
                <a:schemeClr val="bg2"/>
              </a:solidFill>
            </a:endParaRP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2044700" y="4876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r</a:t>
            </a:r>
            <a:endParaRPr lang="fr-FR" i="1">
              <a:solidFill>
                <a:schemeClr val="bg2"/>
              </a:solidFill>
            </a:endParaRP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flipV="1">
            <a:off x="596900" y="4114800"/>
            <a:ext cx="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2120900" y="54197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x</a:t>
            </a:r>
            <a:endParaRPr lang="fr-FR" i="1">
              <a:solidFill>
                <a:schemeClr val="bg2"/>
              </a:solidFill>
            </a:endParaRP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1282700" y="403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y</a:t>
            </a:r>
            <a:endParaRPr lang="fr-FR" i="1">
              <a:solidFill>
                <a:schemeClr val="bg2"/>
              </a:solidFill>
            </a:endParaRP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368300" y="37433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i="1">
                <a:solidFill>
                  <a:schemeClr val="bg2"/>
                </a:solidFill>
              </a:rPr>
              <a:t>z</a:t>
            </a:r>
            <a:endParaRPr lang="fr-FR" i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781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Solution de l’équation</a:t>
            </a:r>
            <a:br>
              <a:rPr lang="fr-CA" sz="4400" b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de Schrödinger</a:t>
            </a:r>
            <a:endParaRPr lang="fr-CA">
              <a:solidFill>
                <a:srgbClr val="003399"/>
              </a:solidFill>
            </a:endParaRPr>
          </a:p>
        </p:txBody>
      </p:sp>
      <p:sp>
        <p:nvSpPr>
          <p:cNvPr id="430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23622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La solution de cette équation est possible de façon rigoureuse.</a:t>
            </a:r>
          </a:p>
          <a:p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Si l’on veut que </a:t>
            </a:r>
            <a:r>
              <a:rPr kumimoji="0" lang="fr-CA">
                <a:solidFill>
                  <a:srgbClr val="006600"/>
                </a:solidFill>
                <a:latin typeface="Symbol" pitchFamily="18" charset="2"/>
              </a:rPr>
              <a:t>y</a:t>
            </a:r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 réponde aux conditions physiques d’une onde, l’énergie </a:t>
            </a:r>
            <a:r>
              <a:rPr kumimoji="0" lang="fr-CA" i="1">
                <a:solidFill>
                  <a:srgbClr val="006600"/>
                </a:solidFill>
                <a:latin typeface="Times" pitchFamily="18" charset="0"/>
              </a:rPr>
              <a:t>E</a:t>
            </a:r>
            <a:r>
              <a:rPr kumimoji="0" lang="fr-CA">
                <a:solidFill>
                  <a:srgbClr val="006600"/>
                </a:solidFill>
                <a:latin typeface="Times" pitchFamily="18" charset="0"/>
              </a:rPr>
              <a:t> peut seulement prendre les valeurs (voir chapitre II) :</a:t>
            </a:r>
            <a:endParaRPr kumimoji="0" lang="fr-CA">
              <a:latin typeface="Times" pitchFamily="18" charset="0"/>
            </a:endParaRPr>
          </a:p>
        </p:txBody>
      </p:sp>
      <p:graphicFrame>
        <p:nvGraphicFramePr>
          <p:cNvPr id="43014" name="Object 2054"/>
          <p:cNvGraphicFramePr>
            <a:graphicFrameLocks noChangeAspect="1"/>
          </p:cNvGraphicFramePr>
          <p:nvPr/>
        </p:nvGraphicFramePr>
        <p:xfrm>
          <a:off x="4824413" y="4114800"/>
          <a:ext cx="4319587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Document" r:id="rId3" imgW="4320540" imgH="1438656" progId="Word.Document.8">
                  <p:embed/>
                </p:oleObj>
              </mc:Choice>
              <mc:Fallback>
                <p:oleObj name="Document" r:id="rId3" imgW="4320540" imgH="1438656" progId="Word.Document.8">
                  <p:embed/>
                  <p:pic>
                    <p:nvPicPr>
                      <p:cNvPr id="0" name="Picture 2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4114800"/>
                        <a:ext cx="4319587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2055"/>
          <p:cNvSpPr>
            <a:spLocks noChangeArrowheads="1"/>
          </p:cNvSpPr>
          <p:nvPr/>
        </p:nvSpPr>
        <p:spPr bwMode="auto">
          <a:xfrm>
            <a:off x="1803400" y="5232400"/>
            <a:ext cx="68707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800" i="1" dirty="0">
                <a:solidFill>
                  <a:srgbClr val="006600"/>
                </a:solidFill>
                <a:latin typeface="Times" pitchFamily="18" charset="0"/>
              </a:rPr>
              <a:t>J</a:t>
            </a:r>
            <a:r>
              <a:rPr kumimoji="0" lang="fr-CA" sz="2800" dirty="0">
                <a:solidFill>
                  <a:srgbClr val="006600"/>
                </a:solidFill>
                <a:latin typeface="Times" pitchFamily="18" charset="0"/>
              </a:rPr>
              <a:t> est un nombre quantique de rotation qui peut prendre les valeurs :   </a:t>
            </a:r>
            <a:r>
              <a:rPr kumimoji="0" lang="fr-CA" sz="2800" i="1" dirty="0">
                <a:solidFill>
                  <a:srgbClr val="006600"/>
                </a:solidFill>
                <a:latin typeface="Times" pitchFamily="18" charset="0"/>
              </a:rPr>
              <a:t>J</a:t>
            </a:r>
            <a:r>
              <a:rPr kumimoji="0" lang="fr-CA" sz="2800" dirty="0">
                <a:solidFill>
                  <a:srgbClr val="006600"/>
                </a:solidFill>
                <a:latin typeface="Times" pitchFamily="18" charset="0"/>
              </a:rPr>
              <a:t>   =   0, 1, 2, ...</a:t>
            </a:r>
            <a:endParaRPr kumimoji="0" lang="fr-CA" sz="2800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924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Les niveaux d’énergie </a:t>
            </a:r>
            <a:br>
              <a:rPr kumimoji="0" lang="fr-CA" b="0">
                <a:solidFill>
                  <a:srgbClr val="003399"/>
                </a:solidFill>
                <a:latin typeface="Times" pitchFamily="18" charset="0"/>
              </a:rPr>
            </a:b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de la molécule en rotation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3690938"/>
            <a:ext cx="6781800" cy="21336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2400">
                <a:solidFill>
                  <a:schemeClr val="bg2"/>
                </a:solidFill>
                <a:latin typeface="Times New Roman" pitchFamily="18" charset="0"/>
              </a:rPr>
              <a:t>Le nombre quantique </a:t>
            </a:r>
            <a:r>
              <a:rPr lang="fr-FR" sz="2400" i="1">
                <a:solidFill>
                  <a:schemeClr val="bg2"/>
                </a:solidFill>
                <a:latin typeface="Times New Roman" pitchFamily="18" charset="0"/>
              </a:rPr>
              <a:t>J</a:t>
            </a:r>
            <a:r>
              <a:rPr lang="fr-FR" sz="2400">
                <a:solidFill>
                  <a:schemeClr val="bg2"/>
                </a:solidFill>
                <a:latin typeface="Times New Roman" pitchFamily="18" charset="0"/>
              </a:rPr>
              <a:t> détermine la valeur du moment cinétique </a:t>
            </a:r>
            <a:r>
              <a:rPr lang="fr-FR" sz="2400" i="1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fr-CA" sz="2400" i="1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sz="2400">
              <a:solidFill>
                <a:schemeClr val="bg2"/>
              </a:solidFill>
              <a:latin typeface="Times New Roman" pitchFamily="18" charset="0"/>
            </a:endParaRPr>
          </a:p>
          <a:p>
            <a:pPr algn="just"/>
            <a:r>
              <a:rPr kumimoji="0" lang="fr-CA" sz="2400">
                <a:solidFill>
                  <a:schemeClr val="bg2"/>
                </a:solidFill>
                <a:latin typeface="Times" pitchFamily="18" charset="0"/>
              </a:rPr>
              <a:t>C’est le </a:t>
            </a:r>
            <a:r>
              <a:rPr kumimoji="0" lang="fr-CA" sz="2400" i="1">
                <a:solidFill>
                  <a:schemeClr val="bg2"/>
                </a:solidFill>
                <a:latin typeface="Times" pitchFamily="18" charset="0"/>
              </a:rPr>
              <a:t>moment cinétique qui est quantifié</a:t>
            </a:r>
            <a:r>
              <a:rPr kumimoji="0" lang="fr-CA" sz="2400">
                <a:solidFill>
                  <a:schemeClr val="bg2"/>
                </a:solidFill>
                <a:latin typeface="Times" pitchFamily="18" charset="0"/>
              </a:rPr>
              <a:t>, c’est-à-dire qu’il ne peut varier que par quanta </a:t>
            </a:r>
            <a:r>
              <a:rPr lang="fr-FR" sz="2400" i="1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fr-FR" sz="2400">
                <a:solidFill>
                  <a:schemeClr val="bg2"/>
                </a:solidFill>
                <a:latin typeface="Times New Roman" pitchFamily="18" charset="0"/>
              </a:rPr>
              <a:t>/2</a:t>
            </a:r>
            <a:r>
              <a:rPr lang="fr-FR" sz="2400">
                <a:solidFill>
                  <a:schemeClr val="bg2"/>
                </a:solidFill>
                <a:latin typeface="Symbol" pitchFamily="18" charset="2"/>
              </a:rPr>
              <a:t>p</a:t>
            </a:r>
            <a:r>
              <a:rPr lang="fr-FR" sz="2400">
                <a:solidFill>
                  <a:schemeClr val="bg2"/>
                </a:solidFill>
                <a:latin typeface="Times New Roman" pitchFamily="18" charset="0"/>
              </a:rPr>
              <a:t> </a:t>
            </a:r>
            <a:endParaRPr kumimoji="0" lang="fr-CA" sz="2400">
              <a:solidFill>
                <a:schemeClr val="bg2"/>
              </a:solidFill>
              <a:latin typeface="Times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kumimoji="0" lang="fr-CA" sz="2400">
                <a:solidFill>
                  <a:schemeClr val="bg2"/>
                </a:solidFill>
                <a:latin typeface="Times" pitchFamily="18" charset="0"/>
              </a:rPr>
              <a:t>        Approximation :</a:t>
            </a:r>
            <a:endParaRPr kumimoji="0" lang="fr-FR">
              <a:solidFill>
                <a:schemeClr val="bg2"/>
              </a:solidFill>
              <a:latin typeface="Times" pitchFamily="18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200525" y="5311775"/>
          <a:ext cx="43053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Document" r:id="rId3" imgW="4312920" imgH="1136904" progId="Word.Document.8">
                  <p:embed/>
                </p:oleObj>
              </mc:Choice>
              <mc:Fallback>
                <p:oleObj name="Document" r:id="rId3" imgW="4312920" imgH="1136904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5311775"/>
                        <a:ext cx="43053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63575" y="2012950"/>
            <a:ext cx="7412038" cy="831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>
                <a:solidFill>
                  <a:schemeClr val="bg2"/>
                </a:solidFill>
              </a:rPr>
              <a:t>Lorsque la molécule tourne autour d’un axe quelconque, on montre que :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549650" y="2611438"/>
          <a:ext cx="41719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Document" r:id="rId5" imgW="4178808" imgH="1136904" progId="Word.Document.8">
                  <p:embed/>
                </p:oleObj>
              </mc:Choice>
              <mc:Fallback>
                <p:oleObj name="Document" r:id="rId5" imgW="4178808" imgH="1136904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611438"/>
                        <a:ext cx="41719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 autoUpdateAnimBg="0"/>
      <p:bldP spid="184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4478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Caractérisation des niveaux d’énergie de rotation</a:t>
            </a:r>
            <a:endParaRPr lang="fr-CA">
              <a:solidFill>
                <a:srgbClr val="00339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14478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L’énergie se manifeste sous forme électromagnétique.</a:t>
            </a:r>
          </a:p>
          <a:p>
            <a:pPr>
              <a:lnSpc>
                <a:spcPct val="90000"/>
              </a:lnSpc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Caractérisons-la par sa fréquence </a:t>
            </a:r>
            <a:r>
              <a:rPr kumimoji="0" lang="fr-CA" i="1" dirty="0">
                <a:solidFill>
                  <a:schemeClr val="bg2"/>
                </a:solidFill>
                <a:latin typeface="Symbol" pitchFamily="18" charset="2"/>
              </a:rPr>
              <a:t>n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ou par son nombre d’onde :</a:t>
            </a:r>
            <a:endParaRPr kumimoji="0" lang="fr-CA" dirty="0">
              <a:latin typeface="Times" pitchFamily="18" charset="0"/>
            </a:endParaRPr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762000" y="3571875"/>
          <a:ext cx="75723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Document" r:id="rId3" imgW="7568184" imgH="1226820" progId="Word.Document.8">
                  <p:embed/>
                </p:oleObj>
              </mc:Choice>
              <mc:Fallback>
                <p:oleObj name="Document" r:id="rId3" imgW="7568184" imgH="1226820" progId="Word.Document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71875"/>
                        <a:ext cx="75723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2278063" y="2816225"/>
          <a:ext cx="1641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Document" r:id="rId5" imgW="1669588" imgH="954154" progId="Word.Document.8">
                  <p:embed/>
                </p:oleObj>
              </mc:Choice>
              <mc:Fallback>
                <p:oleObj name="Document" r:id="rId5" imgW="1669588" imgH="954154" progId="Word.Document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2816225"/>
                        <a:ext cx="16414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304800" y="4800600"/>
            <a:ext cx="8509000" cy="1682750"/>
            <a:chOff x="192" y="3024"/>
            <a:chExt cx="5360" cy="1060"/>
          </a:xfrm>
        </p:grpSpPr>
        <p:graphicFrame>
          <p:nvGraphicFramePr>
            <p:cNvPr id="44042" name="Object 10"/>
            <p:cNvGraphicFramePr>
              <a:graphicFrameLocks noChangeAspect="1"/>
            </p:cNvGraphicFramePr>
            <p:nvPr/>
          </p:nvGraphicFramePr>
          <p:xfrm>
            <a:off x="1056" y="3312"/>
            <a:ext cx="4496" cy="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0" name="Document" r:id="rId7" imgW="7150608" imgH="1226820" progId="Word.Document.8">
                    <p:embed/>
                  </p:oleObj>
                </mc:Choice>
                <mc:Fallback>
                  <p:oleObj name="Document" r:id="rId7" imgW="7150608" imgH="1226820" progId="Word.Document.8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312"/>
                          <a:ext cx="4496" cy="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192" y="3024"/>
              <a:ext cx="134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kumimoji="0" lang="fr-CA" sz="2800">
                  <a:solidFill>
                    <a:schemeClr val="bg2"/>
                  </a:solidFill>
                  <a:latin typeface="Times" pitchFamily="18" charset="0"/>
                </a:rPr>
                <a:t>ou encore 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181100" y="1943100"/>
            <a:ext cx="5105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H" sz="4400" b="0">
                <a:latin typeface="Times New Roman" pitchFamily="18" charset="0"/>
              </a:rPr>
              <a:t>Niveaux de rotation d’une molécule diatomique</a:t>
            </a:r>
            <a:endParaRPr lang="fr-CH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24200" y="320675"/>
            <a:ext cx="4724400" cy="6003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495800" y="5638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i="1">
                <a:solidFill>
                  <a:schemeClr val="bg2"/>
                </a:solidFill>
              </a:rPr>
              <a:t>J</a:t>
            </a:r>
            <a:r>
              <a:rPr lang="fr-CH">
                <a:solidFill>
                  <a:schemeClr val="bg2"/>
                </a:solidFill>
              </a:rPr>
              <a:t> = 0</a:t>
            </a:r>
            <a:endParaRPr lang="fr-CH"/>
          </a:p>
        </p:txBody>
      </p:sp>
      <p:grpSp>
        <p:nvGrpSpPr>
          <p:cNvPr id="52276" name="Group 52"/>
          <p:cNvGrpSpPr>
            <a:grpSpLocks/>
          </p:cNvGrpSpPr>
          <p:nvPr/>
        </p:nvGrpSpPr>
        <p:grpSpPr bwMode="auto">
          <a:xfrm>
            <a:off x="3276600" y="609600"/>
            <a:ext cx="1295400" cy="5426075"/>
            <a:chOff x="2064" y="384"/>
            <a:chExt cx="816" cy="3418"/>
          </a:xfrm>
        </p:grpSpPr>
        <p:sp>
          <p:nvSpPr>
            <p:cNvPr id="52228" name="Line 4"/>
            <p:cNvSpPr>
              <a:spLocks noChangeShapeType="1"/>
            </p:cNvSpPr>
            <p:nvPr/>
          </p:nvSpPr>
          <p:spPr bwMode="auto">
            <a:xfrm flipV="1">
              <a:off x="2736" y="384"/>
              <a:ext cx="0" cy="33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29" name="Text Box 5"/>
            <p:cNvSpPr txBox="1">
              <a:spLocks noChangeArrowheads="1"/>
            </p:cNvSpPr>
            <p:nvPr/>
          </p:nvSpPr>
          <p:spPr bwMode="auto">
            <a:xfrm>
              <a:off x="2064" y="528"/>
              <a:ext cx="652" cy="25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000" b="1" i="1">
                  <a:solidFill>
                    <a:schemeClr val="bg2"/>
                  </a:solidFill>
                </a:rPr>
                <a:t>Énergie</a:t>
              </a:r>
              <a:endParaRPr lang="fr-CH" sz="2000" i="1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2592" y="3696"/>
              <a:ext cx="28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auto">
            <a:xfrm>
              <a:off x="2736" y="2832"/>
              <a:ext cx="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>
              <a:off x="2736" y="1680"/>
              <a:ext cx="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2208" y="153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000" b="1">
                  <a:solidFill>
                    <a:schemeClr val="bg2"/>
                  </a:solidFill>
                </a:rPr>
                <a:t>20 </a:t>
              </a:r>
              <a:r>
                <a:rPr lang="fr-CH" sz="2000" b="1" i="1">
                  <a:solidFill>
                    <a:schemeClr val="bg2"/>
                  </a:solidFill>
                </a:rPr>
                <a:t>B</a:t>
              </a:r>
              <a:endParaRPr lang="fr-CH" sz="2000" b="1">
                <a:solidFill>
                  <a:schemeClr val="bg2"/>
                </a:solidFill>
              </a:endParaRPr>
            </a:p>
          </p:txBody>
        </p:sp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2256" y="2688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000" b="1">
                  <a:solidFill>
                    <a:schemeClr val="bg2"/>
                  </a:solidFill>
                </a:rPr>
                <a:t>10 </a:t>
              </a:r>
              <a:r>
                <a:rPr lang="fr-CH" sz="2000" b="1" i="1">
                  <a:solidFill>
                    <a:schemeClr val="bg2"/>
                  </a:solidFill>
                </a:rPr>
                <a:t>B</a:t>
              </a:r>
              <a:endParaRPr lang="fr-CH" sz="2000" b="1">
                <a:solidFill>
                  <a:schemeClr val="bg2"/>
                </a:solidFill>
              </a:endParaRPr>
            </a:p>
          </p:txBody>
        </p: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2352" y="3552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000" b="1">
                  <a:solidFill>
                    <a:schemeClr val="bg2"/>
                  </a:solidFill>
                </a:rPr>
                <a:t>0</a:t>
              </a:r>
              <a:endParaRPr lang="fr-CH"/>
            </a:p>
          </p:txBody>
        </p:sp>
      </p:grpSp>
      <p:graphicFrame>
        <p:nvGraphicFramePr>
          <p:cNvPr id="52255" name="Object 31"/>
          <p:cNvGraphicFramePr>
            <a:graphicFrameLocks noChangeAspect="1"/>
          </p:cNvGraphicFramePr>
          <p:nvPr/>
        </p:nvGraphicFramePr>
        <p:xfrm>
          <a:off x="4572000" y="3052763"/>
          <a:ext cx="4572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Document" r:id="rId3" imgW="4578096" imgH="868680" progId="Word.Document.8">
                  <p:embed/>
                </p:oleObj>
              </mc:Choice>
              <mc:Fallback>
                <p:oleObj name="Document" r:id="rId3" imgW="4578096" imgH="868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52763"/>
                        <a:ext cx="45720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74" name="Group 50"/>
          <p:cNvGrpSpPr>
            <a:grpSpLocks/>
          </p:cNvGrpSpPr>
          <p:nvPr/>
        </p:nvGrpSpPr>
        <p:grpSpPr bwMode="auto">
          <a:xfrm>
            <a:off x="4495800" y="5410200"/>
            <a:ext cx="3162300" cy="457200"/>
            <a:chOff x="2832" y="3408"/>
            <a:chExt cx="1992" cy="288"/>
          </a:xfrm>
        </p:grpSpPr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2832" y="340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i="1">
                  <a:solidFill>
                    <a:schemeClr val="bg2"/>
                  </a:solidFill>
                </a:rPr>
                <a:t>J</a:t>
              </a:r>
              <a:r>
                <a:rPr lang="fr-CH">
                  <a:solidFill>
                    <a:schemeClr val="bg2"/>
                  </a:solidFill>
                </a:rPr>
                <a:t> = 1</a:t>
              </a:r>
            </a:p>
          </p:txBody>
        </p:sp>
        <p:sp>
          <p:nvSpPr>
            <p:cNvPr id="52256" name="Text Box 32"/>
            <p:cNvSpPr txBox="1">
              <a:spLocks noChangeArrowheads="1"/>
            </p:cNvSpPr>
            <p:nvPr/>
          </p:nvSpPr>
          <p:spPr bwMode="auto">
            <a:xfrm>
              <a:off x="4392" y="340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b="1">
                  <a:solidFill>
                    <a:schemeClr val="bg2"/>
                  </a:solidFill>
                </a:rPr>
                <a:t>2 </a:t>
              </a:r>
              <a:r>
                <a:rPr lang="fr-CA" b="1" i="1">
                  <a:solidFill>
                    <a:schemeClr val="bg2"/>
                  </a:solidFill>
                </a:rPr>
                <a:t>B</a:t>
              </a:r>
              <a:endParaRPr lang="fr-FR" b="1" i="1">
                <a:solidFill>
                  <a:schemeClr val="bg2"/>
                </a:solidFill>
              </a:endParaRPr>
            </a:p>
          </p:txBody>
        </p:sp>
      </p:grpSp>
      <p:grpSp>
        <p:nvGrpSpPr>
          <p:cNvPr id="52275" name="Group 51"/>
          <p:cNvGrpSpPr>
            <a:grpSpLocks/>
          </p:cNvGrpSpPr>
          <p:nvPr/>
        </p:nvGrpSpPr>
        <p:grpSpPr bwMode="auto">
          <a:xfrm>
            <a:off x="4495800" y="4953000"/>
            <a:ext cx="3162300" cy="457200"/>
            <a:chOff x="2832" y="3120"/>
            <a:chExt cx="1992" cy="288"/>
          </a:xfrm>
        </p:grpSpPr>
        <p:sp>
          <p:nvSpPr>
            <p:cNvPr id="52238" name="Text Box 14"/>
            <p:cNvSpPr txBox="1">
              <a:spLocks noChangeArrowheads="1"/>
            </p:cNvSpPr>
            <p:nvPr/>
          </p:nvSpPr>
          <p:spPr bwMode="auto">
            <a:xfrm>
              <a:off x="2832" y="312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i="1">
                  <a:solidFill>
                    <a:schemeClr val="bg2"/>
                  </a:solidFill>
                </a:rPr>
                <a:t>J</a:t>
              </a:r>
              <a:r>
                <a:rPr lang="fr-CH">
                  <a:solidFill>
                    <a:schemeClr val="bg2"/>
                  </a:solidFill>
                </a:rPr>
                <a:t> = 2</a:t>
              </a:r>
            </a:p>
          </p:txBody>
        </p:sp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4392" y="312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b="1">
                  <a:solidFill>
                    <a:schemeClr val="bg2"/>
                  </a:solidFill>
                </a:rPr>
                <a:t>6 </a:t>
              </a:r>
              <a:r>
                <a:rPr lang="fr-CA" b="1" i="1">
                  <a:solidFill>
                    <a:schemeClr val="bg2"/>
                  </a:solidFill>
                </a:rPr>
                <a:t>B</a:t>
              </a:r>
              <a:endParaRPr lang="fr-FR" b="1" i="1">
                <a:solidFill>
                  <a:schemeClr val="bg2"/>
                </a:solidFill>
              </a:endParaRPr>
            </a:p>
          </p:txBody>
        </p:sp>
      </p:grpSp>
      <p:grpSp>
        <p:nvGrpSpPr>
          <p:cNvPr id="52271" name="Group 47"/>
          <p:cNvGrpSpPr>
            <a:grpSpLocks/>
          </p:cNvGrpSpPr>
          <p:nvPr/>
        </p:nvGrpSpPr>
        <p:grpSpPr bwMode="auto">
          <a:xfrm>
            <a:off x="4495800" y="3962400"/>
            <a:ext cx="3162300" cy="457200"/>
            <a:chOff x="2832" y="2496"/>
            <a:chExt cx="1992" cy="288"/>
          </a:xfrm>
        </p:grpSpPr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2832" y="249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i="1">
                  <a:solidFill>
                    <a:schemeClr val="bg2"/>
                  </a:solidFill>
                </a:rPr>
                <a:t>J</a:t>
              </a:r>
              <a:r>
                <a:rPr lang="fr-CH">
                  <a:solidFill>
                    <a:schemeClr val="bg2"/>
                  </a:solidFill>
                </a:rPr>
                <a:t> = 3</a:t>
              </a:r>
            </a:p>
          </p:txBody>
        </p:sp>
        <p:sp>
          <p:nvSpPr>
            <p:cNvPr id="52259" name="Text Box 35"/>
            <p:cNvSpPr txBox="1">
              <a:spLocks noChangeArrowheads="1"/>
            </p:cNvSpPr>
            <p:nvPr/>
          </p:nvSpPr>
          <p:spPr bwMode="auto">
            <a:xfrm>
              <a:off x="4296" y="249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b="1">
                  <a:solidFill>
                    <a:schemeClr val="bg2"/>
                  </a:solidFill>
                </a:rPr>
                <a:t>12 </a:t>
              </a:r>
              <a:r>
                <a:rPr lang="fr-CA" b="1" i="1">
                  <a:solidFill>
                    <a:schemeClr val="bg2"/>
                  </a:solidFill>
                </a:rPr>
                <a:t>B</a:t>
              </a:r>
              <a:endParaRPr lang="fr-FR" b="1" i="1">
                <a:solidFill>
                  <a:schemeClr val="bg2"/>
                </a:solidFill>
              </a:endParaRPr>
            </a:p>
          </p:txBody>
        </p:sp>
      </p:grpSp>
      <p:grpSp>
        <p:nvGrpSpPr>
          <p:cNvPr id="52269" name="Group 45"/>
          <p:cNvGrpSpPr>
            <a:grpSpLocks/>
          </p:cNvGrpSpPr>
          <p:nvPr/>
        </p:nvGrpSpPr>
        <p:grpSpPr bwMode="auto">
          <a:xfrm>
            <a:off x="4572000" y="2438400"/>
            <a:ext cx="3086100" cy="457200"/>
            <a:chOff x="2880" y="1536"/>
            <a:chExt cx="1944" cy="288"/>
          </a:xfrm>
        </p:grpSpPr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2880" y="15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i="1">
                  <a:solidFill>
                    <a:schemeClr val="bg2"/>
                  </a:solidFill>
                </a:rPr>
                <a:t>J</a:t>
              </a:r>
              <a:r>
                <a:rPr lang="fr-CH">
                  <a:solidFill>
                    <a:schemeClr val="bg2"/>
                  </a:solidFill>
                </a:rPr>
                <a:t> = 4</a:t>
              </a:r>
            </a:p>
          </p:txBody>
        </p:sp>
        <p:sp>
          <p:nvSpPr>
            <p:cNvPr id="52261" name="Text Box 37"/>
            <p:cNvSpPr txBox="1">
              <a:spLocks noChangeArrowheads="1"/>
            </p:cNvSpPr>
            <p:nvPr/>
          </p:nvSpPr>
          <p:spPr bwMode="auto">
            <a:xfrm>
              <a:off x="4296" y="153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b="1">
                  <a:solidFill>
                    <a:schemeClr val="bg2"/>
                  </a:solidFill>
                </a:rPr>
                <a:t>20 </a:t>
              </a:r>
              <a:r>
                <a:rPr lang="fr-CA" b="1" i="1">
                  <a:solidFill>
                    <a:schemeClr val="bg2"/>
                  </a:solidFill>
                </a:rPr>
                <a:t>B</a:t>
              </a:r>
              <a:endParaRPr lang="fr-FR" b="1" i="1">
                <a:solidFill>
                  <a:schemeClr val="bg2"/>
                </a:solidFill>
              </a:endParaRPr>
            </a:p>
          </p:txBody>
        </p:sp>
      </p:grpSp>
      <p:grpSp>
        <p:nvGrpSpPr>
          <p:cNvPr id="52267" name="Group 43"/>
          <p:cNvGrpSpPr>
            <a:grpSpLocks/>
          </p:cNvGrpSpPr>
          <p:nvPr/>
        </p:nvGrpSpPr>
        <p:grpSpPr bwMode="auto">
          <a:xfrm>
            <a:off x="5410200" y="685800"/>
            <a:ext cx="1371600" cy="5181600"/>
            <a:chOff x="3408" y="432"/>
            <a:chExt cx="864" cy="3264"/>
          </a:xfrm>
        </p:grpSpPr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3408" y="3696"/>
              <a:ext cx="8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>
              <a:off x="3408" y="3264"/>
              <a:ext cx="8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>
              <a:off x="3408" y="3552"/>
              <a:ext cx="8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3408" y="2640"/>
              <a:ext cx="8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3456" y="1680"/>
              <a:ext cx="8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>
              <a:off x="3456" y="432"/>
              <a:ext cx="81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52268" name="Group 44"/>
          <p:cNvGrpSpPr>
            <a:grpSpLocks/>
          </p:cNvGrpSpPr>
          <p:nvPr/>
        </p:nvGrpSpPr>
        <p:grpSpPr bwMode="auto">
          <a:xfrm>
            <a:off x="4572000" y="457200"/>
            <a:ext cx="3086100" cy="457200"/>
            <a:chOff x="2880" y="288"/>
            <a:chExt cx="1944" cy="288"/>
          </a:xfrm>
        </p:grpSpPr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2880" y="28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i="1">
                  <a:solidFill>
                    <a:schemeClr val="bg2"/>
                  </a:solidFill>
                </a:rPr>
                <a:t>J</a:t>
              </a:r>
              <a:r>
                <a:rPr lang="fr-CH">
                  <a:solidFill>
                    <a:schemeClr val="bg2"/>
                  </a:solidFill>
                </a:rPr>
                <a:t> = 5</a:t>
              </a:r>
            </a:p>
          </p:txBody>
        </p:sp>
        <p:sp>
          <p:nvSpPr>
            <p:cNvPr id="52263" name="Text Box 39"/>
            <p:cNvSpPr txBox="1">
              <a:spLocks noChangeArrowheads="1"/>
            </p:cNvSpPr>
            <p:nvPr/>
          </p:nvSpPr>
          <p:spPr bwMode="auto">
            <a:xfrm>
              <a:off x="4296" y="28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b="1">
                  <a:solidFill>
                    <a:schemeClr val="bg2"/>
                  </a:solidFill>
                </a:rPr>
                <a:t>30 </a:t>
              </a:r>
              <a:r>
                <a:rPr lang="fr-CA" b="1" i="1">
                  <a:solidFill>
                    <a:schemeClr val="bg2"/>
                  </a:solidFill>
                </a:rPr>
                <a:t>B</a:t>
              </a:r>
              <a:endParaRPr lang="fr-FR" b="1" i="1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4478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Caractérisation des </a:t>
            </a:r>
            <a:br>
              <a:rPr lang="fr-CA" sz="4400" b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transitions de rotation</a:t>
            </a:r>
            <a:endParaRPr lang="fr-CA">
              <a:solidFill>
                <a:srgbClr val="00339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35052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B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est appelée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constante de rotation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de la molécule.</a:t>
            </a:r>
          </a:p>
          <a:p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F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(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) est le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terme spectral 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; c’est la position du niveau d’énergie mesurée en nombre d’ondes.</a:t>
            </a:r>
          </a:p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Le diagramme de niveaux d’énergie de la molécule en rotation apparaît comme une série de lignes horizontales représentant les niveaux possibles.</a:t>
            </a:r>
          </a:p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La séparation de deux niveaux consécutifs est :</a:t>
            </a:r>
            <a:endParaRPr kumimoji="0" lang="fr-CA">
              <a:latin typeface="Times" pitchFamily="18" charset="0"/>
            </a:endParaRP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1905000" y="5410200"/>
          <a:ext cx="6457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Document" r:id="rId3" imgW="6463284" imgH="1046988" progId="Word.Document.8">
                  <p:embed/>
                </p:oleObj>
              </mc:Choice>
              <mc:Fallback>
                <p:oleObj name="Document" r:id="rId3" imgW="6463284" imgH="1046988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10200"/>
                        <a:ext cx="64579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924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Transitions possibles </a:t>
            </a:r>
            <a:br>
              <a:rPr kumimoji="0" lang="fr-CA" b="0">
                <a:solidFill>
                  <a:srgbClr val="003399"/>
                </a:solidFill>
                <a:latin typeface="Times" pitchFamily="18" charset="0"/>
              </a:rPr>
            </a:br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d’un niveau d’énergie à l’autre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930400"/>
            <a:ext cx="8534400" cy="39243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L’émission (l’absorption) d’énergie électromagnétique ne peut se faire que si elle est accompagnée d’une variation de moment dipolaire électrique.</a:t>
            </a:r>
          </a:p>
          <a:p>
            <a:pPr lvl="1"/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Variation de moment dipolaire électrique = un déplacement du centre de masse des charges électriques.</a:t>
            </a:r>
          </a:p>
          <a:p>
            <a:pPr lvl="1"/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Les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molécules diatomiques homonucléaires ne possèdent pas de spectre de rotation.</a:t>
            </a:r>
          </a:p>
          <a:p>
            <a:pPr lvl="1"/>
            <a:r>
              <a:rPr kumimoji="0" lang="fr-CA" i="1">
                <a:solidFill>
                  <a:srgbClr val="FF0000"/>
                </a:solidFill>
                <a:latin typeface="Times" pitchFamily="18" charset="0"/>
              </a:rPr>
              <a:t>Cela ne signifie pas qu’elles ne sont pas capables de rotation : elles tournent aussi sur elles-mêmes.</a:t>
            </a:r>
            <a:endParaRPr kumimoji="0" lang="fr-FR" i="1">
              <a:solidFill>
                <a:srgbClr val="FF0000"/>
              </a:solidFill>
              <a:latin typeface="Times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4572000" cy="10922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Le rotateur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698625"/>
            <a:ext cx="5845175" cy="41148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Pour</a:t>
            </a:r>
            <a:r>
              <a:rPr lang="fr-FR" dirty="0">
                <a:solidFill>
                  <a:schemeClr val="bg2"/>
                </a:solidFill>
              </a:rPr>
              <a:t> 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les molécules hétéronucléaires :			</a:t>
            </a:r>
            <a:r>
              <a:rPr kumimoji="0" lang="fr-CA" dirty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  =   ± 1 </a:t>
            </a:r>
          </a:p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Ø"/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En absorption :					 </a:t>
            </a:r>
            <a:r>
              <a:rPr kumimoji="0" lang="fr-CA" dirty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   =    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baseline="-25000" dirty="0">
                <a:solidFill>
                  <a:schemeClr val="bg2"/>
                </a:solidFill>
                <a:latin typeface="Times" pitchFamily="18" charset="0"/>
              </a:rPr>
              <a:t>final</a:t>
            </a:r>
            <a:r>
              <a:rPr kumimoji="0" lang="fr-CA" i="1" baseline="-25000" dirty="0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kumimoji="0" lang="fr-CA" i="1" dirty="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 J</a:t>
            </a:r>
            <a:r>
              <a:rPr kumimoji="0" lang="fr-CA" baseline="-25000" dirty="0">
                <a:solidFill>
                  <a:schemeClr val="bg2"/>
                </a:solidFill>
                <a:latin typeface="Times" pitchFamily="18" charset="0"/>
              </a:rPr>
              <a:t>initial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   =    + 1</a:t>
            </a:r>
          </a:p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Ø"/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Sur le diagramme de niveaux d’énergie, on a représenté les transitions possibles par des flèches, chacune d’elles donnant lieu à une raie.</a:t>
            </a:r>
            <a:endParaRPr kumimoji="0" lang="fr-FR" dirty="0">
              <a:solidFill>
                <a:schemeClr val="bg2"/>
              </a:solidFill>
              <a:latin typeface="Times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248400" y="2133600"/>
            <a:ext cx="2560638" cy="4038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36943" name="Line 79"/>
          <p:cNvSpPr>
            <a:spLocks noChangeShapeType="1"/>
          </p:cNvSpPr>
          <p:nvPr/>
        </p:nvSpPr>
        <p:spPr bwMode="auto">
          <a:xfrm flipV="1">
            <a:off x="7643813" y="5868988"/>
            <a:ext cx="1587" cy="106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6944" name="Line 80"/>
          <p:cNvSpPr>
            <a:spLocks noChangeShapeType="1"/>
          </p:cNvSpPr>
          <p:nvPr/>
        </p:nvSpPr>
        <p:spPr bwMode="auto">
          <a:xfrm flipV="1">
            <a:off x="7700963" y="5653088"/>
            <a:ext cx="1587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6945" name="Line 81"/>
          <p:cNvSpPr>
            <a:spLocks noChangeShapeType="1"/>
          </p:cNvSpPr>
          <p:nvPr/>
        </p:nvSpPr>
        <p:spPr bwMode="auto">
          <a:xfrm flipV="1">
            <a:off x="7762875" y="5334000"/>
            <a:ext cx="1588" cy="319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6946" name="Line 82"/>
          <p:cNvSpPr>
            <a:spLocks noChangeShapeType="1"/>
          </p:cNvSpPr>
          <p:nvPr/>
        </p:nvSpPr>
        <p:spPr bwMode="auto">
          <a:xfrm flipV="1">
            <a:off x="7821613" y="4919663"/>
            <a:ext cx="1587" cy="414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6947" name="Line 83"/>
          <p:cNvSpPr>
            <a:spLocks noChangeShapeType="1"/>
          </p:cNvSpPr>
          <p:nvPr/>
        </p:nvSpPr>
        <p:spPr bwMode="auto">
          <a:xfrm flipV="1">
            <a:off x="7883525" y="4381500"/>
            <a:ext cx="1588" cy="538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6948" name="Line 84"/>
          <p:cNvSpPr>
            <a:spLocks noChangeShapeType="1"/>
          </p:cNvSpPr>
          <p:nvPr/>
        </p:nvSpPr>
        <p:spPr bwMode="auto">
          <a:xfrm flipV="1">
            <a:off x="7940675" y="3756025"/>
            <a:ext cx="1588" cy="625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6949" name="Line 85"/>
          <p:cNvSpPr>
            <a:spLocks noChangeShapeType="1"/>
          </p:cNvSpPr>
          <p:nvPr/>
        </p:nvSpPr>
        <p:spPr bwMode="auto">
          <a:xfrm flipV="1">
            <a:off x="8002588" y="3019425"/>
            <a:ext cx="1587" cy="736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36965" name="Group 101"/>
          <p:cNvGrpSpPr>
            <a:grpSpLocks/>
          </p:cNvGrpSpPr>
          <p:nvPr/>
        </p:nvGrpSpPr>
        <p:grpSpPr bwMode="auto">
          <a:xfrm>
            <a:off x="8108950" y="2476500"/>
            <a:ext cx="590550" cy="3321050"/>
            <a:chOff x="5108" y="1560"/>
            <a:chExt cx="372" cy="2092"/>
          </a:xfrm>
        </p:grpSpPr>
        <p:sp>
          <p:nvSpPr>
            <p:cNvPr id="36938" name="Rectangle 74"/>
            <p:cNvSpPr>
              <a:spLocks noChangeArrowheads="1"/>
            </p:cNvSpPr>
            <p:nvPr/>
          </p:nvSpPr>
          <p:spPr bwMode="auto">
            <a:xfrm>
              <a:off x="5252" y="3422"/>
              <a:ext cx="2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2</a:t>
              </a:r>
              <a:endParaRPr kumimoji="0" lang="fr-CA"/>
            </a:p>
          </p:txBody>
        </p:sp>
        <p:sp>
          <p:nvSpPr>
            <p:cNvPr id="36939" name="Rectangle 75"/>
            <p:cNvSpPr>
              <a:spLocks noChangeArrowheads="1"/>
            </p:cNvSpPr>
            <p:nvPr/>
          </p:nvSpPr>
          <p:spPr bwMode="auto">
            <a:xfrm>
              <a:off x="5204" y="299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0" lang="fr-CA">
                  <a:solidFill>
                    <a:srgbClr val="000000"/>
                  </a:solidFill>
                </a:rPr>
                <a:t>4</a:t>
              </a:r>
              <a:endParaRPr kumimoji="0" lang="fr-CA"/>
            </a:p>
          </p:txBody>
        </p:sp>
        <p:sp>
          <p:nvSpPr>
            <p:cNvPr id="36940" name="Rectangle 76"/>
            <p:cNvSpPr>
              <a:spLocks noChangeArrowheads="1"/>
            </p:cNvSpPr>
            <p:nvPr/>
          </p:nvSpPr>
          <p:spPr bwMode="auto">
            <a:xfrm>
              <a:off x="5232" y="222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6</a:t>
              </a:r>
              <a:endParaRPr kumimoji="0" lang="fr-CA"/>
            </a:p>
          </p:txBody>
        </p:sp>
        <p:sp>
          <p:nvSpPr>
            <p:cNvPr id="36941" name="Rectangle 77"/>
            <p:cNvSpPr>
              <a:spLocks noChangeArrowheads="1"/>
            </p:cNvSpPr>
            <p:nvPr/>
          </p:nvSpPr>
          <p:spPr bwMode="auto">
            <a:xfrm>
              <a:off x="5227" y="1768"/>
              <a:ext cx="16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7</a:t>
              </a:r>
              <a:endParaRPr kumimoji="0" lang="fr-CA"/>
            </a:p>
          </p:txBody>
        </p:sp>
        <p:sp>
          <p:nvSpPr>
            <p:cNvPr id="36942" name="Rectangle 78"/>
            <p:cNvSpPr>
              <a:spLocks noChangeArrowheads="1"/>
            </p:cNvSpPr>
            <p:nvPr/>
          </p:nvSpPr>
          <p:spPr bwMode="auto">
            <a:xfrm>
              <a:off x="5108" y="156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0" lang="fr-CA" b="1" i="1">
                  <a:solidFill>
                    <a:srgbClr val="000000"/>
                  </a:solidFill>
                </a:rPr>
                <a:t>J</a:t>
              </a:r>
              <a:endParaRPr kumimoji="0" lang="fr-CA" b="1"/>
            </a:p>
          </p:txBody>
        </p:sp>
        <p:sp>
          <p:nvSpPr>
            <p:cNvPr id="36956" name="Text Box 92"/>
            <p:cNvSpPr txBox="1">
              <a:spLocks noChangeArrowheads="1"/>
            </p:cNvSpPr>
            <p:nvPr/>
          </p:nvSpPr>
          <p:spPr bwMode="auto">
            <a:xfrm>
              <a:off x="5175" y="2611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5</a:t>
              </a: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6957" name="Text Box 93"/>
            <p:cNvSpPr txBox="1">
              <a:spLocks noChangeArrowheads="1"/>
            </p:cNvSpPr>
            <p:nvPr/>
          </p:nvSpPr>
          <p:spPr bwMode="auto">
            <a:xfrm>
              <a:off x="5204" y="3186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3</a:t>
              </a:r>
              <a:endParaRPr lang="fr-FR">
                <a:solidFill>
                  <a:schemeClr val="bg2"/>
                </a:solidFill>
              </a:endParaRPr>
            </a:p>
          </p:txBody>
        </p:sp>
      </p:grpSp>
      <p:grpSp>
        <p:nvGrpSpPr>
          <p:cNvPr id="36962" name="Group 98"/>
          <p:cNvGrpSpPr>
            <a:grpSpLocks/>
          </p:cNvGrpSpPr>
          <p:nvPr/>
        </p:nvGrpSpPr>
        <p:grpSpPr bwMode="auto">
          <a:xfrm>
            <a:off x="6384925" y="2133600"/>
            <a:ext cx="1325563" cy="3978275"/>
            <a:chOff x="4022" y="1344"/>
            <a:chExt cx="835" cy="2506"/>
          </a:xfrm>
        </p:grpSpPr>
        <p:sp>
          <p:nvSpPr>
            <p:cNvPr id="36924" name="Line 60"/>
            <p:cNvSpPr>
              <a:spLocks noChangeShapeType="1"/>
            </p:cNvSpPr>
            <p:nvPr/>
          </p:nvSpPr>
          <p:spPr bwMode="auto">
            <a:xfrm flipH="1" flipV="1">
              <a:off x="4483" y="1652"/>
              <a:ext cx="0" cy="21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25" name="Line 61"/>
            <p:cNvSpPr>
              <a:spLocks noChangeShapeType="1"/>
            </p:cNvSpPr>
            <p:nvPr/>
          </p:nvSpPr>
          <p:spPr bwMode="auto">
            <a:xfrm>
              <a:off x="4492" y="2440"/>
              <a:ext cx="9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26" name="Line 62"/>
            <p:cNvSpPr>
              <a:spLocks noChangeShapeType="1"/>
            </p:cNvSpPr>
            <p:nvPr/>
          </p:nvSpPr>
          <p:spPr bwMode="auto">
            <a:xfrm>
              <a:off x="4493" y="1772"/>
              <a:ext cx="3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27" name="Rectangle 63"/>
            <p:cNvSpPr>
              <a:spLocks noChangeArrowheads="1"/>
            </p:cNvSpPr>
            <p:nvPr/>
          </p:nvSpPr>
          <p:spPr bwMode="auto">
            <a:xfrm>
              <a:off x="4330" y="2348"/>
              <a:ext cx="18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28" name="Rectangle 64"/>
            <p:cNvSpPr>
              <a:spLocks noChangeArrowheads="1"/>
            </p:cNvSpPr>
            <p:nvPr/>
          </p:nvSpPr>
          <p:spPr bwMode="auto">
            <a:xfrm>
              <a:off x="4022" y="2324"/>
              <a:ext cx="3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40 </a:t>
              </a:r>
              <a:r>
                <a:rPr kumimoji="0" lang="fr-CA" i="1">
                  <a:solidFill>
                    <a:srgbClr val="000000"/>
                  </a:solidFill>
                </a:rPr>
                <a:t>B</a:t>
              </a:r>
              <a:endParaRPr kumimoji="0" lang="fr-CA" i="1"/>
            </a:p>
          </p:txBody>
        </p:sp>
        <p:sp>
          <p:nvSpPr>
            <p:cNvPr id="36929" name="Rectangle 65"/>
            <p:cNvSpPr>
              <a:spLocks noChangeArrowheads="1"/>
            </p:cNvSpPr>
            <p:nvPr/>
          </p:nvSpPr>
          <p:spPr bwMode="auto">
            <a:xfrm>
              <a:off x="4330" y="3016"/>
              <a:ext cx="18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30" name="Rectangle 66"/>
            <p:cNvSpPr>
              <a:spLocks noChangeArrowheads="1"/>
            </p:cNvSpPr>
            <p:nvPr/>
          </p:nvSpPr>
          <p:spPr bwMode="auto">
            <a:xfrm>
              <a:off x="4051" y="2996"/>
              <a:ext cx="3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20 </a:t>
              </a:r>
              <a:r>
                <a:rPr kumimoji="0" lang="fr-CA" i="1">
                  <a:solidFill>
                    <a:srgbClr val="000000"/>
                  </a:solidFill>
                </a:rPr>
                <a:t>B</a:t>
              </a:r>
              <a:endParaRPr kumimoji="0" lang="fr-CA" i="1"/>
            </a:p>
          </p:txBody>
        </p:sp>
        <p:sp>
          <p:nvSpPr>
            <p:cNvPr id="36931" name="Rectangle 67"/>
            <p:cNvSpPr>
              <a:spLocks noChangeArrowheads="1"/>
            </p:cNvSpPr>
            <p:nvPr/>
          </p:nvSpPr>
          <p:spPr bwMode="auto">
            <a:xfrm>
              <a:off x="4318" y="1683"/>
              <a:ext cx="17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32" name="Rectangle 68"/>
            <p:cNvSpPr>
              <a:spLocks noChangeArrowheads="1"/>
            </p:cNvSpPr>
            <p:nvPr/>
          </p:nvSpPr>
          <p:spPr bwMode="auto">
            <a:xfrm>
              <a:off x="4022" y="1652"/>
              <a:ext cx="3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60 </a:t>
              </a:r>
              <a:r>
                <a:rPr kumimoji="0" lang="fr-CA" i="1">
                  <a:solidFill>
                    <a:srgbClr val="000000"/>
                  </a:solidFill>
                </a:rPr>
                <a:t>B</a:t>
              </a:r>
              <a:endParaRPr kumimoji="0" lang="fr-CA" i="1"/>
            </a:p>
          </p:txBody>
        </p:sp>
        <p:sp>
          <p:nvSpPr>
            <p:cNvPr id="36953" name="Line 89"/>
            <p:cNvSpPr>
              <a:spLocks noChangeShapeType="1"/>
            </p:cNvSpPr>
            <p:nvPr/>
          </p:nvSpPr>
          <p:spPr bwMode="auto">
            <a:xfrm>
              <a:off x="4484" y="3101"/>
              <a:ext cx="8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54" name="Line 90"/>
            <p:cNvSpPr>
              <a:spLocks noChangeShapeType="1"/>
            </p:cNvSpPr>
            <p:nvPr/>
          </p:nvSpPr>
          <p:spPr bwMode="auto">
            <a:xfrm>
              <a:off x="4398" y="3763"/>
              <a:ext cx="14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55" name="Text Box 91"/>
            <p:cNvSpPr txBox="1">
              <a:spLocks noChangeArrowheads="1"/>
            </p:cNvSpPr>
            <p:nvPr/>
          </p:nvSpPr>
          <p:spPr bwMode="auto">
            <a:xfrm>
              <a:off x="4167" y="3562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0</a:t>
              </a: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6958" name="Text Box 94"/>
            <p:cNvSpPr txBox="1">
              <a:spLocks noChangeArrowheads="1"/>
            </p:cNvSpPr>
            <p:nvPr/>
          </p:nvSpPr>
          <p:spPr bwMode="auto">
            <a:xfrm>
              <a:off x="4058" y="1344"/>
              <a:ext cx="7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i="1">
                  <a:solidFill>
                    <a:schemeClr val="bg2"/>
                  </a:solidFill>
                </a:rPr>
                <a:t>Énergie</a:t>
              </a:r>
              <a:endParaRPr lang="fr-FR" i="1">
                <a:solidFill>
                  <a:schemeClr val="bg2"/>
                </a:solidFill>
              </a:endParaRPr>
            </a:p>
          </p:txBody>
        </p:sp>
      </p:grpSp>
      <p:grpSp>
        <p:nvGrpSpPr>
          <p:cNvPr id="36964" name="Group 100"/>
          <p:cNvGrpSpPr>
            <a:grpSpLocks/>
          </p:cNvGrpSpPr>
          <p:nvPr/>
        </p:nvGrpSpPr>
        <p:grpSpPr bwMode="auto">
          <a:xfrm>
            <a:off x="7570788" y="3048000"/>
            <a:ext cx="709612" cy="2917825"/>
            <a:chOff x="4769" y="1920"/>
            <a:chExt cx="447" cy="1838"/>
          </a:xfrm>
        </p:grpSpPr>
        <p:sp>
          <p:nvSpPr>
            <p:cNvPr id="36933" name="Line 69"/>
            <p:cNvSpPr>
              <a:spLocks noChangeShapeType="1"/>
            </p:cNvSpPr>
            <p:nvPr/>
          </p:nvSpPr>
          <p:spPr bwMode="auto">
            <a:xfrm flipV="1">
              <a:off x="4769" y="3758"/>
              <a:ext cx="4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34" name="Line 70"/>
            <p:cNvSpPr>
              <a:spLocks noChangeShapeType="1"/>
            </p:cNvSpPr>
            <p:nvPr/>
          </p:nvSpPr>
          <p:spPr bwMode="auto">
            <a:xfrm>
              <a:off x="4779" y="3700"/>
              <a:ext cx="41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35" name="Line 71"/>
            <p:cNvSpPr>
              <a:spLocks noChangeShapeType="1"/>
            </p:cNvSpPr>
            <p:nvPr/>
          </p:nvSpPr>
          <p:spPr bwMode="auto">
            <a:xfrm>
              <a:off x="4779" y="3374"/>
              <a:ext cx="36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36" name="Line 72"/>
            <p:cNvSpPr>
              <a:spLocks noChangeShapeType="1"/>
            </p:cNvSpPr>
            <p:nvPr/>
          </p:nvSpPr>
          <p:spPr bwMode="auto">
            <a:xfrm>
              <a:off x="4771" y="3099"/>
              <a:ext cx="40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50" name="Line 86"/>
            <p:cNvSpPr>
              <a:spLocks noChangeShapeType="1"/>
            </p:cNvSpPr>
            <p:nvPr/>
          </p:nvSpPr>
          <p:spPr bwMode="auto">
            <a:xfrm>
              <a:off x="4779" y="3571"/>
              <a:ext cx="40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51" name="Line 87"/>
            <p:cNvSpPr>
              <a:spLocks noChangeShapeType="1"/>
            </p:cNvSpPr>
            <p:nvPr/>
          </p:nvSpPr>
          <p:spPr bwMode="auto">
            <a:xfrm>
              <a:off x="4784" y="2755"/>
              <a:ext cx="4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52" name="Line 88"/>
            <p:cNvSpPr>
              <a:spLocks noChangeShapeType="1"/>
            </p:cNvSpPr>
            <p:nvPr/>
          </p:nvSpPr>
          <p:spPr bwMode="auto">
            <a:xfrm>
              <a:off x="4784" y="2362"/>
              <a:ext cx="40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6963" name="Line 99"/>
            <p:cNvSpPr>
              <a:spLocks noChangeShapeType="1"/>
            </p:cNvSpPr>
            <p:nvPr/>
          </p:nvSpPr>
          <p:spPr bwMode="auto">
            <a:xfrm>
              <a:off x="4788" y="1920"/>
              <a:ext cx="3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943" grpId="0" animBg="1"/>
      <p:bldP spid="36944" grpId="0" animBg="1"/>
      <p:bldP spid="36945" grpId="0" animBg="1"/>
      <p:bldP spid="36946" grpId="0" animBg="1"/>
      <p:bldP spid="36947" grpId="0" animBg="1"/>
      <p:bldP spid="36948" grpId="0" animBg="1"/>
      <p:bldP spid="369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781800" cy="10033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b="0" dirty="0">
                <a:solidFill>
                  <a:srgbClr val="003399"/>
                </a:solidFill>
                <a:latin typeface="Times New Roman" pitchFamily="18" charset="0"/>
              </a:rPr>
              <a:t>La rotation pure</a:t>
            </a:r>
            <a:endParaRPr lang="fr-CA" b="0" dirty="0">
              <a:solidFill>
                <a:srgbClr val="003399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587500"/>
            <a:ext cx="8153400" cy="42672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La molécule diatomique peut tourner sur elle-même. Comment peut-on observer ce mouvement moléculaire ?  </a:t>
            </a:r>
          </a:p>
          <a:p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Est-ce que l’application de la mécanique classique renseigne sur les lois qui gouvernent ce mouvement ?</a:t>
            </a:r>
          </a:p>
          <a:p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L’introduction de la mécanique quantique est-elle nécessaire ?  </a:t>
            </a:r>
          </a:p>
          <a:p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Si oui, quelles en sont les conséquences </a:t>
            </a:r>
            <a:r>
              <a:rPr kumimoji="0" lang="fr-CA" dirty="0" smtClean="0">
                <a:solidFill>
                  <a:schemeClr val="bg2"/>
                </a:solidFill>
                <a:latin typeface="Times" pitchFamily="18" charset="0"/>
              </a:rPr>
              <a:t>sur 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l’interprétation des observations ?</a:t>
            </a:r>
            <a:endParaRPr kumimoji="0" lang="fr-CA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667625" cy="1143000"/>
          </a:xfrm>
        </p:spPr>
        <p:txBody>
          <a:bodyPr/>
          <a:lstStyle/>
          <a:p>
            <a:r>
              <a:rPr lang="fr-CA" sz="4000" b="0"/>
              <a:t>L’absorption dans l’infrarouge lointain</a:t>
            </a:r>
            <a:endParaRPr lang="fr-FR" sz="4000" b="0"/>
          </a:p>
        </p:txBody>
      </p:sp>
      <p:grpSp>
        <p:nvGrpSpPr>
          <p:cNvPr id="64536" name="Group 24"/>
          <p:cNvGrpSpPr>
            <a:grpSpLocks/>
          </p:cNvGrpSpPr>
          <p:nvPr/>
        </p:nvGrpSpPr>
        <p:grpSpPr bwMode="auto">
          <a:xfrm>
            <a:off x="1841500" y="1951038"/>
            <a:ext cx="3151188" cy="4421187"/>
            <a:chOff x="731" y="1229"/>
            <a:chExt cx="2414" cy="2785"/>
          </a:xfrm>
        </p:grpSpPr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731" y="1234"/>
              <a:ext cx="2414" cy="27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1673" y="3840"/>
              <a:ext cx="77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64519" name="Line 7"/>
            <p:cNvSpPr>
              <a:spLocks noChangeShapeType="1"/>
            </p:cNvSpPr>
            <p:nvPr/>
          </p:nvSpPr>
          <p:spPr bwMode="auto">
            <a:xfrm>
              <a:off x="1677" y="3359"/>
              <a:ext cx="77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671" y="3681"/>
              <a:ext cx="77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1668" y="2692"/>
              <a:ext cx="77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1675" y="1279"/>
              <a:ext cx="0" cy="2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1680" y="1379"/>
              <a:ext cx="77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2515" y="3731"/>
              <a:ext cx="5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 i="1">
                  <a:solidFill>
                    <a:srgbClr val="0033CC"/>
                  </a:solidFill>
                </a:rPr>
                <a:t>J</a:t>
              </a:r>
              <a:r>
                <a:rPr lang="fr-CA" sz="2000" b="1">
                  <a:solidFill>
                    <a:srgbClr val="0033CC"/>
                  </a:solidFill>
                </a:rPr>
                <a:t> = 0</a:t>
              </a:r>
              <a:endParaRPr lang="fr-FR" sz="2000" b="1">
                <a:solidFill>
                  <a:srgbClr val="0033CC"/>
                </a:solidFill>
              </a:endParaRPr>
            </a:p>
          </p:txBody>
        </p:sp>
        <p:sp>
          <p:nvSpPr>
            <p:cNvPr id="64531" name="Text Box 19"/>
            <p:cNvSpPr txBox="1">
              <a:spLocks noChangeArrowheads="1"/>
            </p:cNvSpPr>
            <p:nvPr/>
          </p:nvSpPr>
          <p:spPr bwMode="auto">
            <a:xfrm>
              <a:off x="2526" y="3232"/>
              <a:ext cx="5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 i="1">
                  <a:solidFill>
                    <a:srgbClr val="0033CC"/>
                  </a:solidFill>
                </a:rPr>
                <a:t>J</a:t>
              </a:r>
              <a:r>
                <a:rPr lang="fr-CA" sz="2000" b="1">
                  <a:solidFill>
                    <a:srgbClr val="0033CC"/>
                  </a:solidFill>
                </a:rPr>
                <a:t> = 2</a:t>
              </a:r>
              <a:endParaRPr lang="fr-FR" sz="2000" b="1">
                <a:solidFill>
                  <a:srgbClr val="0033CC"/>
                </a:solidFill>
              </a:endParaRPr>
            </a:p>
          </p:txBody>
        </p:sp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2537" y="2564"/>
              <a:ext cx="5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 i="1">
                  <a:solidFill>
                    <a:srgbClr val="0033CC"/>
                  </a:solidFill>
                </a:rPr>
                <a:t>J</a:t>
              </a:r>
              <a:r>
                <a:rPr lang="fr-CA" sz="2000" b="1">
                  <a:solidFill>
                    <a:srgbClr val="0033CC"/>
                  </a:solidFill>
                </a:rPr>
                <a:t> = 3</a:t>
              </a:r>
              <a:endParaRPr lang="fr-FR" sz="2000" b="1">
                <a:solidFill>
                  <a:srgbClr val="0033CC"/>
                </a:solidFill>
              </a:endParaRPr>
            </a:p>
          </p:txBody>
        </p:sp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2490" y="1229"/>
              <a:ext cx="5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 i="1">
                  <a:solidFill>
                    <a:srgbClr val="0033CC"/>
                  </a:solidFill>
                </a:rPr>
                <a:t>J</a:t>
              </a:r>
              <a:r>
                <a:rPr lang="fr-CA" sz="2000" b="1">
                  <a:solidFill>
                    <a:srgbClr val="0033CC"/>
                  </a:solidFill>
                </a:rPr>
                <a:t> = 4</a:t>
              </a:r>
              <a:endParaRPr lang="fr-FR" sz="2000" b="1">
                <a:solidFill>
                  <a:srgbClr val="0033CC"/>
                </a:solidFill>
              </a:endParaRPr>
            </a:p>
          </p:txBody>
        </p:sp>
        <p:sp>
          <p:nvSpPr>
            <p:cNvPr id="64534" name="Text Box 22"/>
            <p:cNvSpPr txBox="1">
              <a:spLocks noChangeArrowheads="1"/>
            </p:cNvSpPr>
            <p:nvPr/>
          </p:nvSpPr>
          <p:spPr bwMode="auto">
            <a:xfrm>
              <a:off x="2515" y="3557"/>
              <a:ext cx="5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b="1" i="1">
                  <a:solidFill>
                    <a:srgbClr val="0033CC"/>
                  </a:solidFill>
                </a:rPr>
                <a:t>J</a:t>
              </a:r>
              <a:r>
                <a:rPr lang="fr-CA" sz="2000" b="1">
                  <a:solidFill>
                    <a:srgbClr val="0033CC"/>
                  </a:solidFill>
                </a:rPr>
                <a:t> = 1</a:t>
              </a:r>
              <a:endParaRPr lang="fr-FR" sz="2000" b="1">
                <a:solidFill>
                  <a:srgbClr val="0033CC"/>
                </a:solidFill>
              </a:endParaRPr>
            </a:p>
          </p:txBody>
        </p:sp>
        <p:sp>
          <p:nvSpPr>
            <p:cNvPr id="64535" name="Text Box 23"/>
            <p:cNvSpPr txBox="1">
              <a:spLocks noChangeArrowheads="1"/>
            </p:cNvSpPr>
            <p:nvPr/>
          </p:nvSpPr>
          <p:spPr bwMode="auto">
            <a:xfrm>
              <a:off x="1298" y="1272"/>
              <a:ext cx="3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CA" b="1" i="1">
                  <a:solidFill>
                    <a:srgbClr val="0033CC"/>
                  </a:solidFill>
                </a:rPr>
                <a:t>E</a:t>
              </a:r>
              <a:endParaRPr lang="fr-FR" b="1" i="1">
                <a:solidFill>
                  <a:srgbClr val="0033CC"/>
                </a:solidFill>
              </a:endParaRPr>
            </a:p>
          </p:txBody>
        </p:sp>
      </p:grpSp>
      <p:grpSp>
        <p:nvGrpSpPr>
          <p:cNvPr id="64541" name="Group 29"/>
          <p:cNvGrpSpPr>
            <a:grpSpLocks/>
          </p:cNvGrpSpPr>
          <p:nvPr/>
        </p:nvGrpSpPr>
        <p:grpSpPr bwMode="auto">
          <a:xfrm>
            <a:off x="2700338" y="5824538"/>
            <a:ext cx="1333500" cy="522287"/>
            <a:chOff x="3877" y="2224"/>
            <a:chExt cx="840" cy="329"/>
          </a:xfrm>
        </p:grpSpPr>
        <p:sp>
          <p:nvSpPr>
            <p:cNvPr id="64537" name="Oval 25"/>
            <p:cNvSpPr>
              <a:spLocks noChangeArrowheads="1"/>
            </p:cNvSpPr>
            <p:nvPr/>
          </p:nvSpPr>
          <p:spPr bwMode="auto">
            <a:xfrm>
              <a:off x="3877" y="2259"/>
              <a:ext cx="274" cy="25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4539" name="Oval 27"/>
            <p:cNvSpPr>
              <a:spLocks noChangeArrowheads="1"/>
            </p:cNvSpPr>
            <p:nvPr/>
          </p:nvSpPr>
          <p:spPr bwMode="auto">
            <a:xfrm>
              <a:off x="4379" y="2224"/>
              <a:ext cx="338" cy="3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4014" y="2386"/>
              <a:ext cx="521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215900" y="2932113"/>
            <a:ext cx="1190625" cy="1176337"/>
          </a:xfrm>
          <a:prstGeom prst="line">
            <a:avLst/>
          </a:prstGeom>
          <a:noFill/>
          <a:ln w="1905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204788" y="2628900"/>
            <a:ext cx="1190625" cy="1176338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244475" y="2058988"/>
            <a:ext cx="1190625" cy="1176337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>
            <a:off x="220663" y="866775"/>
            <a:ext cx="1190625" cy="1176338"/>
          </a:xfrm>
          <a:prstGeom prst="line">
            <a:avLst/>
          </a:prstGeom>
          <a:noFill/>
          <a:ln w="5715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5318125" y="2200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5168913" y="1958975"/>
            <a:ext cx="3759200" cy="2908300"/>
          </a:xfrm>
          <a:prstGeom prst="rect">
            <a:avLst/>
          </a:prstGeom>
          <a:solidFill>
            <a:srgbClr val="F2EC00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lang="fr-CA" sz="2800">
                <a:solidFill>
                  <a:srgbClr val="0033CC"/>
                </a:solidFill>
              </a:rPr>
              <a:t>L’énergie du photon doit être accordée à l’énergie nécessaire pour effectuer le saut rotationnel approprié 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fr-CA" sz="2800" i="1">
                <a:solidFill>
                  <a:srgbClr val="0033CC"/>
                </a:solidFill>
              </a:rPr>
              <a:t>    h</a:t>
            </a:r>
            <a:r>
              <a:rPr lang="fr-CA" sz="2800" i="1">
                <a:solidFill>
                  <a:srgbClr val="0033CC"/>
                </a:solidFill>
                <a:latin typeface="Symbol" pitchFamily="18" charset="2"/>
              </a:rPr>
              <a:t>n</a:t>
            </a:r>
            <a:r>
              <a:rPr lang="fr-CA" sz="2800">
                <a:solidFill>
                  <a:srgbClr val="0033CC"/>
                </a:solidFill>
              </a:rPr>
              <a:t>  = </a:t>
            </a:r>
            <a:r>
              <a:rPr lang="fr-CA" sz="2800" i="1">
                <a:solidFill>
                  <a:srgbClr val="0033CC"/>
                </a:solidFill>
              </a:rPr>
              <a:t>E</a:t>
            </a:r>
            <a:r>
              <a:rPr lang="fr-CA" sz="2800">
                <a:solidFill>
                  <a:srgbClr val="0033CC"/>
                </a:solidFill>
              </a:rPr>
              <a:t>(</a:t>
            </a:r>
            <a:r>
              <a:rPr lang="fr-CA" sz="2800" i="1">
                <a:solidFill>
                  <a:srgbClr val="0033CC"/>
                </a:solidFill>
              </a:rPr>
              <a:t>J</a:t>
            </a:r>
            <a:r>
              <a:rPr lang="fr-CA" sz="2800" baseline="-20000">
                <a:solidFill>
                  <a:srgbClr val="0033CC"/>
                </a:solidFill>
              </a:rPr>
              <a:t>n</a:t>
            </a:r>
            <a:r>
              <a:rPr lang="fr-CA" sz="2800">
                <a:solidFill>
                  <a:srgbClr val="0033CC"/>
                </a:solidFill>
              </a:rPr>
              <a:t>) – </a:t>
            </a:r>
            <a:r>
              <a:rPr lang="fr-CA" sz="2800" i="1">
                <a:solidFill>
                  <a:srgbClr val="0033CC"/>
                </a:solidFill>
              </a:rPr>
              <a:t>E</a:t>
            </a:r>
            <a:r>
              <a:rPr lang="fr-CA" sz="2800">
                <a:solidFill>
                  <a:srgbClr val="0033CC"/>
                </a:solidFill>
              </a:rPr>
              <a:t>(</a:t>
            </a:r>
            <a:r>
              <a:rPr lang="fr-CA" sz="2800" i="1">
                <a:solidFill>
                  <a:srgbClr val="0033CC"/>
                </a:solidFill>
              </a:rPr>
              <a:t>J</a:t>
            </a:r>
            <a:r>
              <a:rPr lang="fr-CA" sz="2800" baseline="-20000">
                <a:solidFill>
                  <a:srgbClr val="0033CC"/>
                </a:solidFill>
              </a:rPr>
              <a:t>n</a:t>
            </a:r>
            <a:r>
              <a:rPr lang="fr-CA" sz="2800" baseline="-20000">
                <a:solidFill>
                  <a:srgbClr val="0033CC"/>
                </a:solidFill>
                <a:latin typeface="Symbol" pitchFamily="18" charset="2"/>
              </a:rPr>
              <a:t>-</a:t>
            </a:r>
            <a:r>
              <a:rPr lang="fr-CA" sz="2800" baseline="-20000">
                <a:solidFill>
                  <a:srgbClr val="0033CC"/>
                </a:solidFill>
              </a:rPr>
              <a:t>1</a:t>
            </a:r>
            <a:r>
              <a:rPr lang="fr-CA" sz="2800">
                <a:solidFill>
                  <a:srgbClr val="0033CC"/>
                </a:solidFill>
              </a:rPr>
              <a:t>)</a:t>
            </a:r>
            <a:endParaRPr lang="fr-FR" sz="2800">
              <a:solidFill>
                <a:srgbClr val="0033CC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575763" y="5329237"/>
            <a:ext cx="294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Rappel: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smtClean="0"/>
              <a:t>absorption, </a:t>
            </a:r>
            <a:r>
              <a:rPr lang="fr-CA" dirty="0">
                <a:latin typeface="Symbol" panose="05050102010706020507" pitchFamily="18" charset="2"/>
              </a:rPr>
              <a:t>D</a:t>
            </a:r>
            <a:r>
              <a:rPr lang="fr-CA" dirty="0"/>
              <a:t> </a:t>
            </a:r>
            <a:r>
              <a:rPr lang="fr-CA" i="1" dirty="0"/>
              <a:t>J</a:t>
            </a:r>
            <a:r>
              <a:rPr lang="fr-CA" dirty="0"/>
              <a:t>   =   </a:t>
            </a:r>
            <a:r>
              <a:rPr lang="fr-CA" smtClean="0">
                <a:latin typeface="Symbol" panose="05050102010706020507" pitchFamily="18" charset="2"/>
              </a:rPr>
              <a:t>+</a:t>
            </a:r>
            <a:r>
              <a:rPr lang="fr-CA" smtClean="0"/>
              <a:t> 1 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31214E-6 L 0.22309 0.2887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00052 -0.03588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" dur="3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31214E-6 L 0.22309 0.2887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3588 L 0.00052 -0.11181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2" dur="2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926 L 0.21476 0.27963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11181 L -0.00087 -0.26181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6" dur="1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926 L 0.21476 0.27963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26181 L -0.00226 -0.56736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1" dur="6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2" grpId="0" animBg="1"/>
      <p:bldP spid="64542" grpId="1" animBg="1"/>
      <p:bldP spid="64542" grpId="2" animBg="1"/>
      <p:bldP spid="64543" grpId="0" animBg="1"/>
      <p:bldP spid="64543" grpId="1" animBg="1"/>
      <p:bldP spid="64543" grpId="2" animBg="1"/>
      <p:bldP spid="64544" grpId="0" animBg="1"/>
      <p:bldP spid="64544" grpId="1" animBg="1"/>
      <p:bldP spid="64544" grpId="2" animBg="1"/>
      <p:bldP spid="64545" grpId="0" animBg="1"/>
      <p:bldP spid="64545" grpId="1" animBg="1"/>
      <p:bldP spid="64545" grpId="2" animBg="1"/>
      <p:bldP spid="64548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Spectre de rotation et calcul </a:t>
            </a:r>
            <a:b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</a:br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des constantes moléculaires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20490" name="Rectangle 1034"/>
          <p:cNvSpPr>
            <a:spLocks noChangeArrowheads="1"/>
          </p:cNvSpPr>
          <p:nvPr/>
        </p:nvSpPr>
        <p:spPr bwMode="auto">
          <a:xfrm>
            <a:off x="228600" y="1752600"/>
            <a:ext cx="815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800">
                <a:solidFill>
                  <a:schemeClr val="bg2"/>
                </a:solidFill>
                <a:latin typeface="Times" pitchFamily="18" charset="0"/>
              </a:rPr>
              <a:t>La fréquence (l’énergie) d’une raie quelconque est :    </a:t>
            </a:r>
            <a:endParaRPr kumimoji="0" lang="fr-FR" sz="2800">
              <a:latin typeface="Times" pitchFamily="18" charset="0"/>
            </a:endParaRPr>
          </a:p>
        </p:txBody>
      </p:sp>
      <p:grpSp>
        <p:nvGrpSpPr>
          <p:cNvPr id="20501" name="Group 1045"/>
          <p:cNvGrpSpPr>
            <a:grpSpLocks/>
          </p:cNvGrpSpPr>
          <p:nvPr/>
        </p:nvGrpSpPr>
        <p:grpSpPr bwMode="auto">
          <a:xfrm>
            <a:off x="228600" y="3048000"/>
            <a:ext cx="6596063" cy="1336675"/>
            <a:chOff x="144" y="1920"/>
            <a:chExt cx="4155" cy="842"/>
          </a:xfrm>
        </p:grpSpPr>
        <p:sp>
          <p:nvSpPr>
            <p:cNvPr id="20483" name="Rectangle 1027"/>
            <p:cNvSpPr>
              <a:spLocks noChangeArrowheads="1"/>
            </p:cNvSpPr>
            <p:nvPr/>
          </p:nvSpPr>
          <p:spPr bwMode="auto">
            <a:xfrm>
              <a:off x="144" y="1920"/>
              <a:ext cx="254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kumimoji="0" lang="fr-CA">
                  <a:solidFill>
                    <a:schemeClr val="bg2"/>
                  </a:solidFill>
                  <a:latin typeface="Times" pitchFamily="18" charset="0"/>
                </a:rPr>
                <a:t>Cette formule est identique à la formule empirique :</a:t>
              </a:r>
              <a:endParaRPr kumimoji="0" lang="fr-CA">
                <a:latin typeface="Times" pitchFamily="18" charset="0"/>
              </a:endParaRPr>
            </a:p>
          </p:txBody>
        </p:sp>
        <p:graphicFrame>
          <p:nvGraphicFramePr>
            <p:cNvPr id="20492" name="Object 1036"/>
            <p:cNvGraphicFramePr>
              <a:graphicFrameLocks noChangeAspect="1"/>
            </p:cNvGraphicFramePr>
            <p:nvPr/>
          </p:nvGraphicFramePr>
          <p:xfrm>
            <a:off x="2548" y="2162"/>
            <a:ext cx="1751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5" name="Document" r:id="rId3" imgW="2788920" imgH="957072" progId="Word.Document.8">
                    <p:embed/>
                  </p:oleObj>
                </mc:Choice>
                <mc:Fallback>
                  <p:oleObj name="Document" r:id="rId3" imgW="2788920" imgH="957072" progId="Word.Document.8">
                    <p:embed/>
                    <p:pic>
                      <p:nvPicPr>
                        <p:cNvPr id="0" name="Picture 1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8" y="2162"/>
                          <a:ext cx="1751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02" name="Group 1046"/>
          <p:cNvGrpSpPr>
            <a:grpSpLocks/>
          </p:cNvGrpSpPr>
          <p:nvPr/>
        </p:nvGrpSpPr>
        <p:grpSpPr bwMode="auto">
          <a:xfrm>
            <a:off x="304800" y="4191000"/>
            <a:ext cx="8842375" cy="1446213"/>
            <a:chOff x="192" y="2640"/>
            <a:chExt cx="5570" cy="911"/>
          </a:xfrm>
        </p:grpSpPr>
        <p:sp>
          <p:nvSpPr>
            <p:cNvPr id="20486" name="Line 1030"/>
            <p:cNvSpPr>
              <a:spLocks noChangeShapeType="1"/>
            </p:cNvSpPr>
            <p:nvPr/>
          </p:nvSpPr>
          <p:spPr bwMode="auto">
            <a:xfrm>
              <a:off x="3408" y="2976"/>
              <a:ext cx="14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493" name="Rectangle 1037"/>
            <p:cNvSpPr>
              <a:spLocks noChangeArrowheads="1"/>
            </p:cNvSpPr>
            <p:nvPr/>
          </p:nvSpPr>
          <p:spPr bwMode="auto">
            <a:xfrm>
              <a:off x="192" y="2640"/>
              <a:ext cx="4128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kumimoji="0" lang="fr-CA" sz="2800">
                  <a:solidFill>
                    <a:schemeClr val="bg2"/>
                  </a:solidFill>
                  <a:latin typeface="Times" pitchFamily="18" charset="0"/>
                </a:rPr>
                <a:t>La raie suivante correspond à la transition (</a:t>
              </a:r>
              <a:r>
                <a:rPr kumimoji="0" lang="fr-CA" sz="2800" i="1">
                  <a:solidFill>
                    <a:schemeClr val="bg2"/>
                  </a:solidFill>
                  <a:latin typeface="Times" pitchFamily="18" charset="0"/>
                </a:rPr>
                <a:t>J </a:t>
              </a:r>
              <a:r>
                <a:rPr kumimoji="0" lang="fr-CA" sz="2800">
                  <a:solidFill>
                    <a:schemeClr val="bg2"/>
                  </a:solidFill>
                  <a:latin typeface="Times" pitchFamily="18" charset="0"/>
                </a:rPr>
                <a:t>+ 1)  </a:t>
              </a:r>
              <a:r>
                <a:rPr kumimoji="0" lang="fr-CA" sz="280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</a:t>
              </a:r>
              <a:r>
                <a:rPr kumimoji="0" lang="fr-CA" sz="2800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r>
                <a:rPr kumimoji="0" lang="fr-CA" sz="2800">
                  <a:solidFill>
                    <a:schemeClr val="bg2"/>
                  </a:solidFill>
                  <a:latin typeface="Times" pitchFamily="18" charset="0"/>
                </a:rPr>
                <a:t> (</a:t>
              </a:r>
              <a:r>
                <a:rPr kumimoji="0" lang="fr-CA" sz="2800" i="1">
                  <a:solidFill>
                    <a:schemeClr val="bg2"/>
                  </a:solidFill>
                  <a:latin typeface="Times" pitchFamily="18" charset="0"/>
                </a:rPr>
                <a:t>J </a:t>
              </a:r>
              <a:r>
                <a:rPr kumimoji="0" lang="fr-CA" sz="2800">
                  <a:solidFill>
                    <a:schemeClr val="bg2"/>
                  </a:solidFill>
                  <a:latin typeface="Times" pitchFamily="18" charset="0"/>
                </a:rPr>
                <a:t>+ 2).  Sa fréquence est : </a:t>
              </a:r>
              <a:endParaRPr kumimoji="0" lang="fr-CA" sz="2800">
                <a:latin typeface="Times" pitchFamily="18" charset="0"/>
              </a:endParaRPr>
            </a:p>
          </p:txBody>
        </p:sp>
        <p:graphicFrame>
          <p:nvGraphicFramePr>
            <p:cNvPr id="20496" name="Object 1040"/>
            <p:cNvGraphicFramePr>
              <a:graphicFrameLocks noChangeAspect="1"/>
            </p:cNvGraphicFramePr>
            <p:nvPr/>
          </p:nvGraphicFramePr>
          <p:xfrm>
            <a:off x="3830" y="2975"/>
            <a:ext cx="193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6" name="Document" r:id="rId5" imgW="3078480" imgH="926592" progId="Word.Document.8">
                    <p:embed/>
                  </p:oleObj>
                </mc:Choice>
                <mc:Fallback>
                  <p:oleObj name="Document" r:id="rId5" imgW="3078480" imgH="926592" progId="Word.Document.8">
                    <p:embed/>
                    <p:pic>
                      <p:nvPicPr>
                        <p:cNvPr id="0" name="Picture 1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0" y="2975"/>
                          <a:ext cx="193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04" name="Group 1048"/>
          <p:cNvGrpSpPr>
            <a:grpSpLocks/>
          </p:cNvGrpSpPr>
          <p:nvPr/>
        </p:nvGrpSpPr>
        <p:grpSpPr bwMode="auto">
          <a:xfrm>
            <a:off x="762000" y="5410200"/>
            <a:ext cx="8385175" cy="1192213"/>
            <a:chOff x="480" y="3408"/>
            <a:chExt cx="5282" cy="751"/>
          </a:xfrm>
        </p:grpSpPr>
        <p:graphicFrame>
          <p:nvGraphicFramePr>
            <p:cNvPr id="20494" name="Object 1038"/>
            <p:cNvGraphicFramePr>
              <a:graphicFrameLocks noChangeAspect="1"/>
            </p:cNvGraphicFramePr>
            <p:nvPr/>
          </p:nvGraphicFramePr>
          <p:xfrm>
            <a:off x="3805" y="3501"/>
            <a:ext cx="1957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7" name="Document" r:id="rId7" imgW="3099816" imgH="1046988" progId="Word.Document.8">
                    <p:embed/>
                  </p:oleObj>
                </mc:Choice>
                <mc:Fallback>
                  <p:oleObj name="Document" r:id="rId7" imgW="3099816" imgH="1046988" progId="Word.Document.8">
                    <p:embed/>
                    <p:pic>
                      <p:nvPicPr>
                        <p:cNvPr id="0" name="Picture 1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5" y="3501"/>
                          <a:ext cx="1957" cy="6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7" name="Rectangle 1041"/>
            <p:cNvSpPr>
              <a:spLocks noChangeArrowheads="1"/>
            </p:cNvSpPr>
            <p:nvPr/>
          </p:nvSpPr>
          <p:spPr bwMode="auto">
            <a:xfrm>
              <a:off x="480" y="3408"/>
              <a:ext cx="336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</a:pPr>
              <a:r>
                <a:rPr kumimoji="0" lang="fr-CA" sz="2800">
                  <a:solidFill>
                    <a:schemeClr val="bg2"/>
                  </a:solidFill>
                  <a:latin typeface="Times" pitchFamily="18" charset="0"/>
                </a:rPr>
                <a:t>L’intervalle des fréquences entre 2 raies consécutives est constant :</a:t>
              </a:r>
              <a:endParaRPr kumimoji="0" lang="fr-CA" sz="2800">
                <a:latin typeface="Times" pitchFamily="18" charset="0"/>
              </a:endParaRPr>
            </a:p>
          </p:txBody>
        </p:sp>
      </p:grpSp>
      <p:grpSp>
        <p:nvGrpSpPr>
          <p:cNvPr id="20602" name="Group 1146"/>
          <p:cNvGrpSpPr>
            <a:grpSpLocks/>
          </p:cNvGrpSpPr>
          <p:nvPr/>
        </p:nvGrpSpPr>
        <p:grpSpPr bwMode="auto">
          <a:xfrm>
            <a:off x="838200" y="2286000"/>
            <a:ext cx="7848600" cy="952500"/>
            <a:chOff x="528" y="1440"/>
            <a:chExt cx="4944" cy="600"/>
          </a:xfrm>
        </p:grpSpPr>
        <p:sp>
          <p:nvSpPr>
            <p:cNvPr id="20505" name="AutoShape 1049"/>
            <p:cNvSpPr>
              <a:spLocks noChangeAspect="1" noChangeArrowheads="1" noTextEdit="1"/>
            </p:cNvSpPr>
            <p:nvPr/>
          </p:nvSpPr>
          <p:spPr bwMode="auto">
            <a:xfrm>
              <a:off x="528" y="1440"/>
              <a:ext cx="4944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07" name="Rectangle 1051"/>
            <p:cNvSpPr>
              <a:spLocks noChangeArrowheads="1"/>
            </p:cNvSpPr>
            <p:nvPr/>
          </p:nvSpPr>
          <p:spPr bwMode="auto">
            <a:xfrm>
              <a:off x="632" y="1488"/>
              <a:ext cx="4523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08" name="Rectangle 1052"/>
            <p:cNvSpPr>
              <a:spLocks noChangeArrowheads="1"/>
            </p:cNvSpPr>
            <p:nvPr/>
          </p:nvSpPr>
          <p:spPr bwMode="auto">
            <a:xfrm>
              <a:off x="632" y="1565"/>
              <a:ext cx="21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09" name="Rectangle 1053"/>
            <p:cNvSpPr>
              <a:spLocks noChangeArrowheads="1"/>
            </p:cNvSpPr>
            <p:nvPr/>
          </p:nvSpPr>
          <p:spPr bwMode="auto">
            <a:xfrm>
              <a:off x="5136" y="1565"/>
              <a:ext cx="19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10" name="Rectangle 1054"/>
            <p:cNvSpPr>
              <a:spLocks noChangeArrowheads="1"/>
            </p:cNvSpPr>
            <p:nvPr/>
          </p:nvSpPr>
          <p:spPr bwMode="auto">
            <a:xfrm>
              <a:off x="632" y="1815"/>
              <a:ext cx="4523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11" name="Rectangle 1055"/>
            <p:cNvSpPr>
              <a:spLocks noChangeArrowheads="1"/>
            </p:cNvSpPr>
            <p:nvPr/>
          </p:nvSpPr>
          <p:spPr bwMode="auto">
            <a:xfrm>
              <a:off x="653" y="1565"/>
              <a:ext cx="4483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12" name="Rectangle 1056"/>
            <p:cNvSpPr>
              <a:spLocks noChangeArrowheads="1"/>
            </p:cNvSpPr>
            <p:nvPr/>
          </p:nvSpPr>
          <p:spPr bwMode="auto">
            <a:xfrm>
              <a:off x="861" y="1563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solidFill>
                    <a:srgbClr val="000000"/>
                  </a:solidFill>
                  <a:latin typeface="Symbol" pitchFamily="18" charset="2"/>
                </a:rPr>
                <a:t>n</a:t>
              </a:r>
              <a:endParaRPr lang="fr-FR"/>
            </a:p>
          </p:txBody>
        </p:sp>
        <p:sp>
          <p:nvSpPr>
            <p:cNvPr id="20513" name="Rectangle 1057"/>
            <p:cNvSpPr>
              <a:spLocks noChangeArrowheads="1"/>
            </p:cNvSpPr>
            <p:nvPr/>
          </p:nvSpPr>
          <p:spPr bwMode="auto">
            <a:xfrm>
              <a:off x="838" y="1584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Times" pitchFamily="18" charset="0"/>
                </a:rPr>
                <a:t> </a:t>
              </a:r>
              <a:endParaRPr lang="fr-FR"/>
            </a:p>
          </p:txBody>
        </p:sp>
        <p:sp>
          <p:nvSpPr>
            <p:cNvPr id="20514" name="Rectangle 1058"/>
            <p:cNvSpPr>
              <a:spLocks noChangeArrowheads="1"/>
            </p:cNvSpPr>
            <p:nvPr/>
          </p:nvSpPr>
          <p:spPr bwMode="auto">
            <a:xfrm>
              <a:off x="886" y="160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Times" pitchFamily="18" charset="0"/>
                </a:rPr>
                <a:t>¯</a:t>
              </a:r>
              <a:endParaRPr lang="fr-FR"/>
            </a:p>
          </p:txBody>
        </p:sp>
        <p:sp>
          <p:nvSpPr>
            <p:cNvPr id="20515" name="Rectangle 1059"/>
            <p:cNvSpPr>
              <a:spLocks noChangeArrowheads="1"/>
            </p:cNvSpPr>
            <p:nvPr/>
          </p:nvSpPr>
          <p:spPr bwMode="auto">
            <a:xfrm>
              <a:off x="982" y="158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Times" pitchFamily="18" charset="0"/>
                </a:rPr>
                <a:t>    </a:t>
              </a:r>
              <a:endParaRPr lang="fr-FR"/>
            </a:p>
          </p:txBody>
        </p:sp>
        <p:sp>
          <p:nvSpPr>
            <p:cNvPr id="20516" name="Rectangle 1060"/>
            <p:cNvSpPr>
              <a:spLocks noChangeArrowheads="1"/>
            </p:cNvSpPr>
            <p:nvPr/>
          </p:nvSpPr>
          <p:spPr bwMode="auto">
            <a:xfrm>
              <a:off x="1038" y="1571"/>
              <a:ext cx="376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solidFill>
                    <a:srgbClr val="000000"/>
                  </a:solidFill>
                </a:rPr>
                <a:t>=   B </a:t>
              </a:r>
              <a:r>
                <a:rPr lang="fr-FR">
                  <a:solidFill>
                    <a:srgbClr val="000000"/>
                  </a:solidFill>
                </a:rPr>
                <a:t>(</a:t>
              </a:r>
              <a:r>
                <a:rPr lang="fr-FR" i="1">
                  <a:solidFill>
                    <a:srgbClr val="000000"/>
                  </a:solidFill>
                </a:rPr>
                <a:t>J </a:t>
              </a:r>
              <a:r>
                <a:rPr lang="fr-FR">
                  <a:solidFill>
                    <a:srgbClr val="000000"/>
                  </a:solidFill>
                </a:rPr>
                <a:t>+  1) (</a:t>
              </a:r>
              <a:r>
                <a:rPr lang="fr-FR" i="1">
                  <a:solidFill>
                    <a:srgbClr val="000000"/>
                  </a:solidFill>
                </a:rPr>
                <a:t>J + </a:t>
              </a:r>
              <a:r>
                <a:rPr lang="fr-FR">
                  <a:solidFill>
                    <a:srgbClr val="000000"/>
                  </a:solidFill>
                </a:rPr>
                <a:t>2)  </a:t>
              </a:r>
              <a:r>
                <a:rPr lang="fr-FR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r>
                <a:rPr lang="fr-FR" i="1">
                  <a:solidFill>
                    <a:srgbClr val="000000"/>
                  </a:solidFill>
                </a:rPr>
                <a:t>  B J </a:t>
              </a:r>
              <a:r>
                <a:rPr lang="fr-FR">
                  <a:solidFill>
                    <a:srgbClr val="000000"/>
                  </a:solidFill>
                </a:rPr>
                <a:t>(</a:t>
              </a:r>
              <a:r>
                <a:rPr lang="fr-FR" i="1">
                  <a:solidFill>
                    <a:srgbClr val="000000"/>
                  </a:solidFill>
                </a:rPr>
                <a:t>J </a:t>
              </a:r>
              <a:r>
                <a:rPr lang="fr-FR">
                  <a:solidFill>
                    <a:srgbClr val="000000"/>
                  </a:solidFill>
                </a:rPr>
                <a:t>+ 1)  = 2</a:t>
              </a:r>
              <a:r>
                <a:rPr lang="fr-FR" i="1">
                  <a:solidFill>
                    <a:srgbClr val="000000"/>
                  </a:solidFill>
                </a:rPr>
                <a:t> B </a:t>
              </a:r>
              <a:r>
                <a:rPr lang="fr-FR">
                  <a:solidFill>
                    <a:srgbClr val="000000"/>
                  </a:solidFill>
                </a:rPr>
                <a:t>(</a:t>
              </a:r>
              <a:r>
                <a:rPr lang="fr-FR" i="1">
                  <a:solidFill>
                    <a:srgbClr val="000000"/>
                  </a:solidFill>
                </a:rPr>
                <a:t>J </a:t>
              </a:r>
              <a:r>
                <a:rPr lang="fr-FR">
                  <a:solidFill>
                    <a:srgbClr val="000000"/>
                  </a:solidFill>
                </a:rPr>
                <a:t>+ 1)</a:t>
              </a:r>
              <a:endParaRPr lang="fr-FR"/>
            </a:p>
          </p:txBody>
        </p:sp>
        <p:sp>
          <p:nvSpPr>
            <p:cNvPr id="20532" name="Rectangle 1076"/>
            <p:cNvSpPr>
              <a:spLocks noChangeArrowheads="1"/>
            </p:cNvSpPr>
            <p:nvPr/>
          </p:nvSpPr>
          <p:spPr bwMode="auto">
            <a:xfrm>
              <a:off x="4950" y="1584"/>
              <a:ext cx="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fr-FR"/>
            </a:p>
          </p:txBody>
        </p:sp>
        <p:sp>
          <p:nvSpPr>
            <p:cNvPr id="20533" name="Rectangle 1077"/>
            <p:cNvSpPr>
              <a:spLocks noChangeArrowheads="1"/>
            </p:cNvSpPr>
            <p:nvPr/>
          </p:nvSpPr>
          <p:spPr bwMode="auto">
            <a:xfrm>
              <a:off x="585" y="1440"/>
              <a:ext cx="12" cy="4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4" name="Line 1078"/>
            <p:cNvSpPr>
              <a:spLocks noChangeShapeType="1"/>
            </p:cNvSpPr>
            <p:nvPr/>
          </p:nvSpPr>
          <p:spPr bwMode="auto">
            <a:xfrm>
              <a:off x="585" y="1440"/>
              <a:ext cx="0" cy="4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5" name="Rectangle 1079"/>
            <p:cNvSpPr>
              <a:spLocks noChangeArrowheads="1"/>
            </p:cNvSpPr>
            <p:nvPr/>
          </p:nvSpPr>
          <p:spPr bwMode="auto">
            <a:xfrm>
              <a:off x="585" y="1440"/>
              <a:ext cx="47" cy="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6" name="Line 1080"/>
            <p:cNvSpPr>
              <a:spLocks noChangeShapeType="1"/>
            </p:cNvSpPr>
            <p:nvPr/>
          </p:nvSpPr>
          <p:spPr bwMode="auto">
            <a:xfrm>
              <a:off x="585" y="1440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7" name="Rectangle 1081"/>
            <p:cNvSpPr>
              <a:spLocks noChangeArrowheads="1"/>
            </p:cNvSpPr>
            <p:nvPr/>
          </p:nvSpPr>
          <p:spPr bwMode="auto">
            <a:xfrm>
              <a:off x="597" y="1452"/>
              <a:ext cx="24" cy="36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8" name="Rectangle 1082"/>
            <p:cNvSpPr>
              <a:spLocks noChangeArrowheads="1"/>
            </p:cNvSpPr>
            <p:nvPr/>
          </p:nvSpPr>
          <p:spPr bwMode="auto">
            <a:xfrm>
              <a:off x="597" y="1452"/>
              <a:ext cx="35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39" name="Rectangle 1083"/>
            <p:cNvSpPr>
              <a:spLocks noChangeArrowheads="1"/>
            </p:cNvSpPr>
            <p:nvPr/>
          </p:nvSpPr>
          <p:spPr bwMode="auto">
            <a:xfrm>
              <a:off x="621" y="1475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0" name="Line 1084"/>
            <p:cNvSpPr>
              <a:spLocks noChangeShapeType="1"/>
            </p:cNvSpPr>
            <p:nvPr/>
          </p:nvSpPr>
          <p:spPr bwMode="auto">
            <a:xfrm>
              <a:off x="621" y="1475"/>
              <a:ext cx="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1" name="Rectangle 1085"/>
            <p:cNvSpPr>
              <a:spLocks noChangeArrowheads="1"/>
            </p:cNvSpPr>
            <p:nvPr/>
          </p:nvSpPr>
          <p:spPr bwMode="auto">
            <a:xfrm>
              <a:off x="621" y="147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2" name="Line 1086"/>
            <p:cNvSpPr>
              <a:spLocks noChangeShapeType="1"/>
            </p:cNvSpPr>
            <p:nvPr/>
          </p:nvSpPr>
          <p:spPr bwMode="auto">
            <a:xfrm>
              <a:off x="621" y="1475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3" name="Line 1087"/>
            <p:cNvSpPr>
              <a:spLocks noChangeShapeType="1"/>
            </p:cNvSpPr>
            <p:nvPr/>
          </p:nvSpPr>
          <p:spPr bwMode="auto">
            <a:xfrm>
              <a:off x="621" y="1475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4" name="Rectangle 1088"/>
            <p:cNvSpPr>
              <a:spLocks noChangeArrowheads="1"/>
            </p:cNvSpPr>
            <p:nvPr/>
          </p:nvSpPr>
          <p:spPr bwMode="auto">
            <a:xfrm>
              <a:off x="632" y="1440"/>
              <a:ext cx="4523" cy="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5" name="Line 1089"/>
            <p:cNvSpPr>
              <a:spLocks noChangeShapeType="1"/>
            </p:cNvSpPr>
            <p:nvPr/>
          </p:nvSpPr>
          <p:spPr bwMode="auto">
            <a:xfrm>
              <a:off x="632" y="1440"/>
              <a:ext cx="4523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6" name="Rectangle 1090"/>
            <p:cNvSpPr>
              <a:spLocks noChangeArrowheads="1"/>
            </p:cNvSpPr>
            <p:nvPr/>
          </p:nvSpPr>
          <p:spPr bwMode="auto">
            <a:xfrm>
              <a:off x="632" y="1452"/>
              <a:ext cx="4523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7" name="Rectangle 1091"/>
            <p:cNvSpPr>
              <a:spLocks noChangeArrowheads="1"/>
            </p:cNvSpPr>
            <p:nvPr/>
          </p:nvSpPr>
          <p:spPr bwMode="auto">
            <a:xfrm>
              <a:off x="632" y="1475"/>
              <a:ext cx="452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8" name="Line 1092"/>
            <p:cNvSpPr>
              <a:spLocks noChangeShapeType="1"/>
            </p:cNvSpPr>
            <p:nvPr/>
          </p:nvSpPr>
          <p:spPr bwMode="auto">
            <a:xfrm>
              <a:off x="632" y="1475"/>
              <a:ext cx="4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49" name="Rectangle 1093"/>
            <p:cNvSpPr>
              <a:spLocks noChangeArrowheads="1"/>
            </p:cNvSpPr>
            <p:nvPr/>
          </p:nvSpPr>
          <p:spPr bwMode="auto">
            <a:xfrm>
              <a:off x="632" y="1487"/>
              <a:ext cx="4523" cy="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0" name="Rectangle 1094"/>
            <p:cNvSpPr>
              <a:spLocks noChangeArrowheads="1"/>
            </p:cNvSpPr>
            <p:nvPr/>
          </p:nvSpPr>
          <p:spPr bwMode="auto">
            <a:xfrm>
              <a:off x="5191" y="1440"/>
              <a:ext cx="11" cy="4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1" name="Line 1095"/>
            <p:cNvSpPr>
              <a:spLocks noChangeShapeType="1"/>
            </p:cNvSpPr>
            <p:nvPr/>
          </p:nvSpPr>
          <p:spPr bwMode="auto">
            <a:xfrm>
              <a:off x="5191" y="1440"/>
              <a:ext cx="0" cy="4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2" name="Rectangle 1096"/>
            <p:cNvSpPr>
              <a:spLocks noChangeArrowheads="1"/>
            </p:cNvSpPr>
            <p:nvPr/>
          </p:nvSpPr>
          <p:spPr bwMode="auto">
            <a:xfrm>
              <a:off x="5155" y="1440"/>
              <a:ext cx="47" cy="1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3" name="Line 1097"/>
            <p:cNvSpPr>
              <a:spLocks noChangeShapeType="1"/>
            </p:cNvSpPr>
            <p:nvPr/>
          </p:nvSpPr>
          <p:spPr bwMode="auto">
            <a:xfrm>
              <a:off x="5155" y="1440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4" name="Rectangle 1098"/>
            <p:cNvSpPr>
              <a:spLocks noChangeArrowheads="1"/>
            </p:cNvSpPr>
            <p:nvPr/>
          </p:nvSpPr>
          <p:spPr bwMode="auto">
            <a:xfrm>
              <a:off x="5167" y="1452"/>
              <a:ext cx="24" cy="36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5" name="Rectangle 1099"/>
            <p:cNvSpPr>
              <a:spLocks noChangeArrowheads="1"/>
            </p:cNvSpPr>
            <p:nvPr/>
          </p:nvSpPr>
          <p:spPr bwMode="auto">
            <a:xfrm>
              <a:off x="5155" y="1452"/>
              <a:ext cx="36" cy="23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6" name="Rectangle 1100"/>
            <p:cNvSpPr>
              <a:spLocks noChangeArrowheads="1"/>
            </p:cNvSpPr>
            <p:nvPr/>
          </p:nvSpPr>
          <p:spPr bwMode="auto">
            <a:xfrm>
              <a:off x="5155" y="1475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7" name="Line 1101"/>
            <p:cNvSpPr>
              <a:spLocks noChangeShapeType="1"/>
            </p:cNvSpPr>
            <p:nvPr/>
          </p:nvSpPr>
          <p:spPr bwMode="auto">
            <a:xfrm>
              <a:off x="5155" y="1475"/>
              <a:ext cx="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8" name="Rectangle 1102"/>
            <p:cNvSpPr>
              <a:spLocks noChangeArrowheads="1"/>
            </p:cNvSpPr>
            <p:nvPr/>
          </p:nvSpPr>
          <p:spPr bwMode="auto">
            <a:xfrm>
              <a:off x="5155" y="147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59" name="Line 1103"/>
            <p:cNvSpPr>
              <a:spLocks noChangeShapeType="1"/>
            </p:cNvSpPr>
            <p:nvPr/>
          </p:nvSpPr>
          <p:spPr bwMode="auto">
            <a:xfrm>
              <a:off x="5155" y="1475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0" name="Line 1104"/>
            <p:cNvSpPr>
              <a:spLocks noChangeShapeType="1"/>
            </p:cNvSpPr>
            <p:nvPr/>
          </p:nvSpPr>
          <p:spPr bwMode="auto">
            <a:xfrm>
              <a:off x="5155" y="1475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1" name="Rectangle 1105"/>
            <p:cNvSpPr>
              <a:spLocks noChangeArrowheads="1"/>
            </p:cNvSpPr>
            <p:nvPr/>
          </p:nvSpPr>
          <p:spPr bwMode="auto">
            <a:xfrm>
              <a:off x="621" y="1488"/>
              <a:ext cx="11" cy="40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2" name="Line 1106"/>
            <p:cNvSpPr>
              <a:spLocks noChangeShapeType="1"/>
            </p:cNvSpPr>
            <p:nvPr/>
          </p:nvSpPr>
          <p:spPr bwMode="auto">
            <a:xfrm>
              <a:off x="621" y="1488"/>
              <a:ext cx="0" cy="4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3" name="Rectangle 1107"/>
            <p:cNvSpPr>
              <a:spLocks noChangeArrowheads="1"/>
            </p:cNvSpPr>
            <p:nvPr/>
          </p:nvSpPr>
          <p:spPr bwMode="auto">
            <a:xfrm>
              <a:off x="597" y="1488"/>
              <a:ext cx="24" cy="405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4" name="Rectangle 1108"/>
            <p:cNvSpPr>
              <a:spLocks noChangeArrowheads="1"/>
            </p:cNvSpPr>
            <p:nvPr/>
          </p:nvSpPr>
          <p:spPr bwMode="auto">
            <a:xfrm>
              <a:off x="585" y="1488"/>
              <a:ext cx="12" cy="40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5" name="Line 1109"/>
            <p:cNvSpPr>
              <a:spLocks noChangeShapeType="1"/>
            </p:cNvSpPr>
            <p:nvPr/>
          </p:nvSpPr>
          <p:spPr bwMode="auto">
            <a:xfrm>
              <a:off x="585" y="1488"/>
              <a:ext cx="0" cy="40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6" name="Rectangle 1110"/>
            <p:cNvSpPr>
              <a:spLocks noChangeArrowheads="1"/>
            </p:cNvSpPr>
            <p:nvPr/>
          </p:nvSpPr>
          <p:spPr bwMode="auto">
            <a:xfrm>
              <a:off x="585" y="1893"/>
              <a:ext cx="12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7" name="Line 1111"/>
            <p:cNvSpPr>
              <a:spLocks noChangeShapeType="1"/>
            </p:cNvSpPr>
            <p:nvPr/>
          </p:nvSpPr>
          <p:spPr bwMode="auto">
            <a:xfrm>
              <a:off x="585" y="1893"/>
              <a:ext cx="0" cy="47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8" name="Rectangle 1112"/>
            <p:cNvSpPr>
              <a:spLocks noChangeArrowheads="1"/>
            </p:cNvSpPr>
            <p:nvPr/>
          </p:nvSpPr>
          <p:spPr bwMode="auto">
            <a:xfrm>
              <a:off x="585" y="1929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69" name="Line 1113"/>
            <p:cNvSpPr>
              <a:spLocks noChangeShapeType="1"/>
            </p:cNvSpPr>
            <p:nvPr/>
          </p:nvSpPr>
          <p:spPr bwMode="auto">
            <a:xfrm>
              <a:off x="585" y="1929"/>
              <a:ext cx="47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0" name="Rectangle 1114"/>
            <p:cNvSpPr>
              <a:spLocks noChangeArrowheads="1"/>
            </p:cNvSpPr>
            <p:nvPr/>
          </p:nvSpPr>
          <p:spPr bwMode="auto">
            <a:xfrm>
              <a:off x="597" y="1893"/>
              <a:ext cx="24" cy="36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1" name="Rectangle 1115"/>
            <p:cNvSpPr>
              <a:spLocks noChangeArrowheads="1"/>
            </p:cNvSpPr>
            <p:nvPr/>
          </p:nvSpPr>
          <p:spPr bwMode="auto">
            <a:xfrm>
              <a:off x="597" y="1905"/>
              <a:ext cx="35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2" name="Rectangle 1116"/>
            <p:cNvSpPr>
              <a:spLocks noChangeArrowheads="1"/>
            </p:cNvSpPr>
            <p:nvPr/>
          </p:nvSpPr>
          <p:spPr bwMode="auto">
            <a:xfrm>
              <a:off x="621" y="189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3" name="Line 1117"/>
            <p:cNvSpPr>
              <a:spLocks noChangeShapeType="1"/>
            </p:cNvSpPr>
            <p:nvPr/>
          </p:nvSpPr>
          <p:spPr bwMode="auto">
            <a:xfrm>
              <a:off x="621" y="1893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4" name="Line 1118"/>
            <p:cNvSpPr>
              <a:spLocks noChangeShapeType="1"/>
            </p:cNvSpPr>
            <p:nvPr/>
          </p:nvSpPr>
          <p:spPr bwMode="auto">
            <a:xfrm>
              <a:off x="621" y="1893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5" name="Rectangle 1119"/>
            <p:cNvSpPr>
              <a:spLocks noChangeArrowheads="1"/>
            </p:cNvSpPr>
            <p:nvPr/>
          </p:nvSpPr>
          <p:spPr bwMode="auto">
            <a:xfrm>
              <a:off x="621" y="189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6" name="Line 1120"/>
            <p:cNvSpPr>
              <a:spLocks noChangeShapeType="1"/>
            </p:cNvSpPr>
            <p:nvPr/>
          </p:nvSpPr>
          <p:spPr bwMode="auto">
            <a:xfrm>
              <a:off x="621" y="1893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7" name="Line 1121"/>
            <p:cNvSpPr>
              <a:spLocks noChangeShapeType="1"/>
            </p:cNvSpPr>
            <p:nvPr/>
          </p:nvSpPr>
          <p:spPr bwMode="auto">
            <a:xfrm>
              <a:off x="621" y="1893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8" name="Rectangle 1122"/>
            <p:cNvSpPr>
              <a:spLocks noChangeArrowheads="1"/>
            </p:cNvSpPr>
            <p:nvPr/>
          </p:nvSpPr>
          <p:spPr bwMode="auto">
            <a:xfrm>
              <a:off x="632" y="1929"/>
              <a:ext cx="4523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79" name="Line 1123"/>
            <p:cNvSpPr>
              <a:spLocks noChangeShapeType="1"/>
            </p:cNvSpPr>
            <p:nvPr/>
          </p:nvSpPr>
          <p:spPr bwMode="auto">
            <a:xfrm>
              <a:off x="632" y="1929"/>
              <a:ext cx="4523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0" name="Rectangle 1124"/>
            <p:cNvSpPr>
              <a:spLocks noChangeArrowheads="1"/>
            </p:cNvSpPr>
            <p:nvPr/>
          </p:nvSpPr>
          <p:spPr bwMode="auto">
            <a:xfrm>
              <a:off x="632" y="1905"/>
              <a:ext cx="4523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1" name="Rectangle 1125"/>
            <p:cNvSpPr>
              <a:spLocks noChangeArrowheads="1"/>
            </p:cNvSpPr>
            <p:nvPr/>
          </p:nvSpPr>
          <p:spPr bwMode="auto">
            <a:xfrm>
              <a:off x="632" y="1893"/>
              <a:ext cx="452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2" name="Line 1126"/>
            <p:cNvSpPr>
              <a:spLocks noChangeShapeType="1"/>
            </p:cNvSpPr>
            <p:nvPr/>
          </p:nvSpPr>
          <p:spPr bwMode="auto">
            <a:xfrm>
              <a:off x="632" y="1893"/>
              <a:ext cx="4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3" name="Rectangle 1127"/>
            <p:cNvSpPr>
              <a:spLocks noChangeArrowheads="1"/>
            </p:cNvSpPr>
            <p:nvPr/>
          </p:nvSpPr>
          <p:spPr bwMode="auto">
            <a:xfrm>
              <a:off x="5191" y="1488"/>
              <a:ext cx="11" cy="40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4" name="Line 1128"/>
            <p:cNvSpPr>
              <a:spLocks noChangeShapeType="1"/>
            </p:cNvSpPr>
            <p:nvPr/>
          </p:nvSpPr>
          <p:spPr bwMode="auto">
            <a:xfrm>
              <a:off x="5191" y="1488"/>
              <a:ext cx="0" cy="40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5" name="Rectangle 1129"/>
            <p:cNvSpPr>
              <a:spLocks noChangeArrowheads="1"/>
            </p:cNvSpPr>
            <p:nvPr/>
          </p:nvSpPr>
          <p:spPr bwMode="auto">
            <a:xfrm>
              <a:off x="5167" y="1488"/>
              <a:ext cx="24" cy="405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6" name="Rectangle 1130"/>
            <p:cNvSpPr>
              <a:spLocks noChangeArrowheads="1"/>
            </p:cNvSpPr>
            <p:nvPr/>
          </p:nvSpPr>
          <p:spPr bwMode="auto">
            <a:xfrm>
              <a:off x="5155" y="1488"/>
              <a:ext cx="12" cy="40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7" name="Line 1131"/>
            <p:cNvSpPr>
              <a:spLocks noChangeShapeType="1"/>
            </p:cNvSpPr>
            <p:nvPr/>
          </p:nvSpPr>
          <p:spPr bwMode="auto">
            <a:xfrm>
              <a:off x="5155" y="1488"/>
              <a:ext cx="0" cy="4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8" name="Rectangle 1132"/>
            <p:cNvSpPr>
              <a:spLocks noChangeArrowheads="1"/>
            </p:cNvSpPr>
            <p:nvPr/>
          </p:nvSpPr>
          <p:spPr bwMode="auto">
            <a:xfrm>
              <a:off x="5191" y="1893"/>
              <a:ext cx="11" cy="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89" name="Line 1133"/>
            <p:cNvSpPr>
              <a:spLocks noChangeShapeType="1"/>
            </p:cNvSpPr>
            <p:nvPr/>
          </p:nvSpPr>
          <p:spPr bwMode="auto">
            <a:xfrm>
              <a:off x="5191" y="1893"/>
              <a:ext cx="0" cy="47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0" name="Rectangle 1134"/>
            <p:cNvSpPr>
              <a:spLocks noChangeArrowheads="1"/>
            </p:cNvSpPr>
            <p:nvPr/>
          </p:nvSpPr>
          <p:spPr bwMode="auto">
            <a:xfrm>
              <a:off x="5155" y="1929"/>
              <a:ext cx="47" cy="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2" name="Rectangle 1136"/>
            <p:cNvSpPr>
              <a:spLocks noChangeArrowheads="1"/>
            </p:cNvSpPr>
            <p:nvPr/>
          </p:nvSpPr>
          <p:spPr bwMode="auto">
            <a:xfrm>
              <a:off x="5167" y="1893"/>
              <a:ext cx="24" cy="36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3" name="Rectangle 1137"/>
            <p:cNvSpPr>
              <a:spLocks noChangeArrowheads="1"/>
            </p:cNvSpPr>
            <p:nvPr/>
          </p:nvSpPr>
          <p:spPr bwMode="auto">
            <a:xfrm>
              <a:off x="5155" y="1905"/>
              <a:ext cx="36" cy="24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4" name="Rectangle 1138"/>
            <p:cNvSpPr>
              <a:spLocks noChangeArrowheads="1"/>
            </p:cNvSpPr>
            <p:nvPr/>
          </p:nvSpPr>
          <p:spPr bwMode="auto">
            <a:xfrm>
              <a:off x="5155" y="189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5" name="Line 1139"/>
            <p:cNvSpPr>
              <a:spLocks noChangeShapeType="1"/>
            </p:cNvSpPr>
            <p:nvPr/>
          </p:nvSpPr>
          <p:spPr bwMode="auto">
            <a:xfrm>
              <a:off x="5155" y="1893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6" name="Line 1140"/>
            <p:cNvSpPr>
              <a:spLocks noChangeShapeType="1"/>
            </p:cNvSpPr>
            <p:nvPr/>
          </p:nvSpPr>
          <p:spPr bwMode="auto">
            <a:xfrm>
              <a:off x="5155" y="1893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7" name="Rectangle 1141"/>
            <p:cNvSpPr>
              <a:spLocks noChangeArrowheads="1"/>
            </p:cNvSpPr>
            <p:nvPr/>
          </p:nvSpPr>
          <p:spPr bwMode="auto">
            <a:xfrm>
              <a:off x="5155" y="189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8" name="Line 1142"/>
            <p:cNvSpPr>
              <a:spLocks noChangeShapeType="1"/>
            </p:cNvSpPr>
            <p:nvPr/>
          </p:nvSpPr>
          <p:spPr bwMode="auto">
            <a:xfrm>
              <a:off x="5155" y="1893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599" name="Line 1143"/>
            <p:cNvSpPr>
              <a:spLocks noChangeShapeType="1"/>
            </p:cNvSpPr>
            <p:nvPr/>
          </p:nvSpPr>
          <p:spPr bwMode="auto">
            <a:xfrm>
              <a:off x="5155" y="1893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6764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Spectre schématique de rotation d’une molécule diatomique</a:t>
            </a:r>
            <a:endParaRPr lang="fr-CA">
              <a:solidFill>
                <a:srgbClr val="003399"/>
              </a:solidFill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4914900"/>
            <a:ext cx="6299200" cy="11430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>
                <a:solidFill>
                  <a:schemeClr val="bg2"/>
                </a:solidFill>
                <a:latin typeface="Times New Roman" pitchFamily="18" charset="0"/>
              </a:rPr>
              <a:t>Les raies de rotation sont régulièrement espacées d’une valeur 2 </a:t>
            </a:r>
            <a:r>
              <a:rPr lang="fr-CA" i="1">
                <a:solidFill>
                  <a:schemeClr val="bg2"/>
                </a:solidFill>
                <a:latin typeface="Times New Roman" pitchFamily="18" charset="0"/>
              </a:rPr>
              <a:t>B</a:t>
            </a:r>
            <a:r>
              <a:rPr lang="fr-CA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kumimoji="0" lang="fr-CA" sz="2400">
                <a:solidFill>
                  <a:schemeClr val="bg2"/>
                </a:solidFill>
                <a:latin typeface="Times New Roman" pitchFamily="18" charset="0"/>
              </a:rPr>
              <a:t>(cm</a:t>
            </a:r>
            <a:r>
              <a:rPr kumimoji="0" lang="fr-CA" sz="2400" b="1" baseline="3000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kumimoji="0" lang="fr-CA" sz="2400" b="1" baseline="30000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kumimoji="0" lang="fr-CA" sz="2400">
                <a:solidFill>
                  <a:schemeClr val="bg2"/>
                </a:solidFill>
                <a:latin typeface="Times New Roman" pitchFamily="18" charset="0"/>
              </a:rPr>
              <a:t>).</a:t>
            </a:r>
            <a:endParaRPr kumimoji="0" lang="fr-CA" sz="2400">
              <a:solidFill>
                <a:schemeClr val="bg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90600" y="2209800"/>
            <a:ext cx="67056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3048000" y="3276600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3810000" y="3276600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4572000" y="3276600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5334000" y="3276600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8154" name="Group 26"/>
          <p:cNvGrpSpPr>
            <a:grpSpLocks/>
          </p:cNvGrpSpPr>
          <p:nvPr/>
        </p:nvGrpSpPr>
        <p:grpSpPr bwMode="auto">
          <a:xfrm>
            <a:off x="3810000" y="3200400"/>
            <a:ext cx="762000" cy="533400"/>
            <a:chOff x="2400" y="2016"/>
            <a:chExt cx="480" cy="336"/>
          </a:xfrm>
        </p:grpSpPr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2400" y="2352"/>
              <a:ext cx="48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>
                  <a:solidFill>
                    <a:srgbClr val="006600"/>
                  </a:solidFill>
                </a:rPr>
                <a:t>2 </a:t>
              </a:r>
              <a:r>
                <a:rPr kumimoji="0" lang="fr-CA" b="1" i="1">
                  <a:solidFill>
                    <a:srgbClr val="006600"/>
                  </a:solidFill>
                </a:rPr>
                <a:t>B</a:t>
              </a:r>
              <a:endParaRPr kumimoji="0" lang="fr-CA"/>
            </a:p>
          </p:txBody>
        </p:sp>
      </p:grpSp>
      <p:grpSp>
        <p:nvGrpSpPr>
          <p:cNvPr id="48155" name="Group 27"/>
          <p:cNvGrpSpPr>
            <a:grpSpLocks/>
          </p:cNvGrpSpPr>
          <p:nvPr/>
        </p:nvGrpSpPr>
        <p:grpSpPr bwMode="auto">
          <a:xfrm>
            <a:off x="1295400" y="3962400"/>
            <a:ext cx="5867400" cy="609600"/>
            <a:chOff x="816" y="2496"/>
            <a:chExt cx="3696" cy="384"/>
          </a:xfrm>
        </p:grpSpPr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960" y="2544"/>
              <a:ext cx="355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960" y="2496"/>
              <a:ext cx="0" cy="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816" y="259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>
                  <a:solidFill>
                    <a:srgbClr val="006600"/>
                  </a:solidFill>
                </a:rPr>
                <a:t>0</a:t>
              </a:r>
              <a:endParaRPr kumimoji="0" lang="fr-CA"/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3552" y="259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rgbClr val="006600"/>
                  </a:solidFill>
                  <a:latin typeface="Symbol" pitchFamily="18" charset="2"/>
                </a:rPr>
                <a:t>n</a:t>
              </a:r>
              <a:r>
                <a:rPr kumimoji="0" lang="fr-CA">
                  <a:solidFill>
                    <a:srgbClr val="006600"/>
                  </a:solidFill>
                </a:rPr>
                <a:t>  ( cm</a:t>
              </a:r>
              <a:r>
                <a:rPr kumimoji="0" lang="fr-CA" b="1" baseline="30000">
                  <a:solidFill>
                    <a:srgbClr val="006600"/>
                  </a:solidFill>
                  <a:latin typeface="Symbol" pitchFamily="18" charset="2"/>
                </a:rPr>
                <a:t>-</a:t>
              </a:r>
              <a:r>
                <a:rPr kumimoji="0" lang="fr-CA" b="1" baseline="30000">
                  <a:solidFill>
                    <a:srgbClr val="006600"/>
                  </a:solidFill>
                </a:rPr>
                <a:t>1</a:t>
              </a:r>
              <a:r>
                <a:rPr kumimoji="0" lang="fr-CA">
                  <a:solidFill>
                    <a:srgbClr val="006600"/>
                  </a:solidFill>
                </a:rPr>
                <a:t>)</a:t>
              </a:r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>
              <a:off x="3600" y="2660"/>
              <a:ext cx="144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8152" name="Group 24"/>
          <p:cNvGrpSpPr>
            <a:grpSpLocks/>
          </p:cNvGrpSpPr>
          <p:nvPr/>
        </p:nvGrpSpPr>
        <p:grpSpPr bwMode="auto">
          <a:xfrm>
            <a:off x="1524000" y="2286000"/>
            <a:ext cx="1371600" cy="1752600"/>
            <a:chOff x="960" y="1440"/>
            <a:chExt cx="864" cy="1104"/>
          </a:xfrm>
        </p:grpSpPr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1440" y="2064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8147" name="Text Box 19"/>
            <p:cNvSpPr txBox="1">
              <a:spLocks noChangeArrowheads="1"/>
            </p:cNvSpPr>
            <p:nvPr/>
          </p:nvSpPr>
          <p:spPr bwMode="auto">
            <a:xfrm>
              <a:off x="960" y="1440"/>
              <a:ext cx="864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 b="1" i="1">
                  <a:solidFill>
                    <a:srgbClr val="006600"/>
                  </a:solidFill>
                </a:rPr>
                <a:t>J</a:t>
              </a:r>
              <a:r>
                <a:rPr kumimoji="0" lang="fr-CA">
                  <a:solidFill>
                    <a:srgbClr val="006600"/>
                  </a:solidFill>
                </a:rPr>
                <a:t> = 0 </a:t>
              </a:r>
              <a:r>
                <a:rPr kumimoji="0" lang="fr-CA">
                  <a:solidFill>
                    <a:srgbClr val="006600"/>
                  </a:solidFill>
                  <a:sym typeface="Symbol" pitchFamily="18" charset="2"/>
                </a:rPr>
                <a:t></a:t>
              </a:r>
            </a:p>
            <a:p>
              <a:pPr algn="ctr">
                <a:spcBef>
                  <a:spcPct val="50000"/>
                </a:spcBef>
              </a:pPr>
              <a:r>
                <a:rPr kumimoji="0" lang="fr-CA">
                  <a:solidFill>
                    <a:srgbClr val="006600"/>
                  </a:solidFill>
                </a:rPr>
                <a:t> </a:t>
              </a:r>
              <a:r>
                <a:rPr kumimoji="0" lang="fr-CA" b="1" i="1">
                  <a:solidFill>
                    <a:srgbClr val="006600"/>
                  </a:solidFill>
                </a:rPr>
                <a:t>J</a:t>
              </a:r>
              <a:r>
                <a:rPr kumimoji="0" lang="fr-CA">
                  <a:solidFill>
                    <a:srgbClr val="006600"/>
                  </a:solidFill>
                </a:rPr>
                <a:t> = 1</a:t>
              </a:r>
            </a:p>
          </p:txBody>
        </p:sp>
      </p:grpSp>
      <p:grpSp>
        <p:nvGrpSpPr>
          <p:cNvPr id="48153" name="Group 25"/>
          <p:cNvGrpSpPr>
            <a:grpSpLocks/>
          </p:cNvGrpSpPr>
          <p:nvPr/>
        </p:nvGrpSpPr>
        <p:grpSpPr bwMode="auto">
          <a:xfrm>
            <a:off x="5562600" y="2286000"/>
            <a:ext cx="1219200" cy="1752600"/>
            <a:chOff x="3504" y="1440"/>
            <a:chExt cx="768" cy="1104"/>
          </a:xfrm>
        </p:grpSpPr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3840" y="2064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3504" y="1440"/>
              <a:ext cx="768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b="1" i="1">
                  <a:solidFill>
                    <a:srgbClr val="006600"/>
                  </a:solidFill>
                </a:rPr>
                <a:t>J</a:t>
              </a:r>
              <a:r>
                <a:rPr kumimoji="0" lang="fr-CA">
                  <a:solidFill>
                    <a:srgbClr val="006600"/>
                  </a:solidFill>
                </a:rPr>
                <a:t> = 5 </a:t>
              </a:r>
              <a:r>
                <a:rPr kumimoji="0" lang="fr-CA">
                  <a:solidFill>
                    <a:srgbClr val="006600"/>
                  </a:solidFill>
                  <a:sym typeface="Symbol" pitchFamily="18" charset="2"/>
                </a:rPr>
                <a:t></a:t>
              </a:r>
            </a:p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rgbClr val="006600"/>
                  </a:solidFill>
                </a:rPr>
                <a:t> </a:t>
              </a:r>
              <a:r>
                <a:rPr kumimoji="0" lang="fr-CA" b="1" i="1">
                  <a:solidFill>
                    <a:srgbClr val="006600"/>
                  </a:solidFill>
                </a:rPr>
                <a:t>J</a:t>
              </a:r>
              <a:r>
                <a:rPr kumimoji="0" lang="fr-CA">
                  <a:solidFill>
                    <a:srgbClr val="006600"/>
                  </a:solidFill>
                </a:rPr>
                <a:t> = 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 autoUpdateAnimBg="0"/>
      <p:bldP spid="48133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12138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Signification physique de </a:t>
            </a:r>
            <a:r>
              <a:rPr kumimoji="0" lang="fr-CA" sz="4400" b="0" i="1">
                <a:solidFill>
                  <a:srgbClr val="003399"/>
                </a:solidFill>
                <a:latin typeface="Times" pitchFamily="18" charset="0"/>
              </a:rPr>
              <a:t>J</a:t>
            </a:r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 et de </a:t>
            </a:r>
            <a:r>
              <a:rPr kumimoji="0" lang="fr-CA" sz="4400" b="0" i="1">
                <a:solidFill>
                  <a:srgbClr val="003399"/>
                </a:solidFill>
                <a:latin typeface="Times" pitchFamily="18" charset="0"/>
              </a:rPr>
              <a:t>B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7162800" cy="20240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90500" indent="-1905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kumimoji="0" lang="fr-CA" sz="2800" i="1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sz="2800">
                <a:solidFill>
                  <a:schemeClr val="bg2"/>
                </a:solidFill>
                <a:latin typeface="Times" pitchFamily="18" charset="0"/>
              </a:rPr>
              <a:t> détermine la valeur du moment cinétique. Les valeurs croissantes de </a:t>
            </a:r>
            <a:r>
              <a:rPr kumimoji="0" lang="fr-CA" sz="2800" i="1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sz="2800">
                <a:solidFill>
                  <a:schemeClr val="bg2"/>
                </a:solidFill>
                <a:latin typeface="Times" pitchFamily="18" charset="0"/>
              </a:rPr>
              <a:t> correspondent à des valeurs croissantes de la fréquence de rotation.</a:t>
            </a:r>
            <a:endParaRPr kumimoji="0" lang="fr-CA" sz="2800" i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0" lang="fr-CA" sz="2800" i="1">
                <a:solidFill>
                  <a:schemeClr val="bg2"/>
                </a:solidFill>
              </a:rPr>
              <a:t>B</a:t>
            </a:r>
            <a:r>
              <a:rPr kumimoji="0" lang="fr-CA" sz="2800">
                <a:solidFill>
                  <a:schemeClr val="bg2"/>
                </a:solidFill>
              </a:rPr>
              <a:t> est donc une valeur expérimentale :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14500" y="4457700"/>
            <a:ext cx="7086600" cy="19812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À partir de la valeur de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B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on peut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déduire la valeur du moment d’inertie de la molécule.</a:t>
            </a:r>
          </a:p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On obtient donc la valeur de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 r 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puisque l’on connaît les masses des deux atomes.</a:t>
            </a:r>
            <a:endParaRPr kumimoji="0" lang="fr-CA" i="1">
              <a:latin typeface="Times" pitchFamily="18" charset="0"/>
            </a:endParaRP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6096000" y="3429000"/>
          <a:ext cx="26495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Document" r:id="rId3" imgW="2667000" imgH="1136904" progId="Word.Document.8">
                  <p:embed/>
                </p:oleObj>
              </mc:Choice>
              <mc:Fallback>
                <p:oleObj name="Document" r:id="rId3" imgW="2667000" imgH="1136904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429000"/>
                        <a:ext cx="26495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build="p" autoUpdateAnimBg="0"/>
      <p:bldP spid="21512" grpId="0" uiExpand="1" build="p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1054100" y="381000"/>
            <a:ext cx="6781800" cy="11430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4000" b="0">
                <a:solidFill>
                  <a:srgbClr val="003399"/>
                </a:solidFill>
                <a:latin typeface="Times New Roman" pitchFamily="18" charset="0"/>
              </a:rPr>
              <a:t>Caractéristiques géométriques de quelques molécules simples</a:t>
            </a:r>
            <a:endParaRPr lang="fr-CA">
              <a:solidFill>
                <a:srgbClr val="003399"/>
              </a:solidFill>
            </a:endParaRPr>
          </a:p>
        </p:txBody>
      </p:sp>
      <p:graphicFrame>
        <p:nvGraphicFramePr>
          <p:cNvPr id="58432" name="Group 6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07003042"/>
              </p:ext>
            </p:extLst>
          </p:nvPr>
        </p:nvGraphicFramePr>
        <p:xfrm>
          <a:off x="1739900" y="2451100"/>
          <a:ext cx="6705600" cy="36576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1" lang="fr-F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1" lang="fr-CA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1" lang="fr-FR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1" lang="fr-F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1" lang="fr-CA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1" lang="fr-FR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HCl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0,127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·OH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18,911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0,97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HBr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8,465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0,141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·NO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1,672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0,115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DCl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5,44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0,127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1,931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0,113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DBr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4,246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1,4145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CS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0,820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0,153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HI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6,426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1,609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</a:tbl>
          </a:graphicData>
        </a:graphic>
      </p:graphicFrame>
      <p:sp>
        <p:nvSpPr>
          <p:cNvPr id="58434" name="Text Box 66"/>
          <p:cNvSpPr txBox="1">
            <a:spLocks noChangeArrowheads="1"/>
          </p:cNvSpPr>
          <p:nvPr/>
        </p:nvSpPr>
        <p:spPr bwMode="auto">
          <a:xfrm>
            <a:off x="785813" y="1844675"/>
            <a:ext cx="5906617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b="1" dirty="0">
                <a:solidFill>
                  <a:srgbClr val="060000"/>
                </a:solidFill>
              </a:rPr>
              <a:t>Source : </a:t>
            </a:r>
            <a:r>
              <a:rPr lang="fr-CA" b="1" dirty="0">
                <a:solidFill>
                  <a:srgbClr val="060000"/>
                </a:solidFill>
                <a:hlinkClick r:id="rId2"/>
              </a:rPr>
              <a:t>http://webbook.nist.gov/chemistry</a:t>
            </a:r>
            <a:r>
              <a:rPr lang="fr-CA" b="1" dirty="0" smtClean="0">
                <a:solidFill>
                  <a:srgbClr val="060000"/>
                </a:solidFill>
                <a:hlinkClick r:id="rId2"/>
              </a:rPr>
              <a:t>/</a:t>
            </a:r>
            <a:endParaRPr lang="fr-FR" b="1" dirty="0">
              <a:solidFill>
                <a:srgbClr val="0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381000"/>
            <a:ext cx="735965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Énergie : mécanique classique et mécanique quantique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17700"/>
            <a:ext cx="7200900" cy="42672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>
                <a:solidFill>
                  <a:schemeClr val="bg2"/>
                </a:solidFill>
                <a:latin typeface="Times New Roman" pitchFamily="18" charset="0"/>
              </a:rPr>
              <a:t>La mécanique classique prévoit que l’énergie peut prendre n’importe quelle valeur dans n’importe quel réservoir </a:t>
            </a:r>
            <a:r>
              <a:rPr lang="fr-CA">
                <a:solidFill>
                  <a:schemeClr val="bg2"/>
                </a:solidFill>
                <a:latin typeface="Times New Roman" pitchFamily="18" charset="0"/>
              </a:rPr>
              <a:t>énergétique </a:t>
            </a:r>
            <a:r>
              <a:rPr lang="fr-FR">
                <a:solidFill>
                  <a:schemeClr val="bg2"/>
                </a:solidFill>
                <a:latin typeface="Times New Roman" pitchFamily="18" charset="0"/>
              </a:rPr>
              <a:t>:</a:t>
            </a:r>
          </a:p>
          <a:p>
            <a:pPr lvl="1"/>
            <a:r>
              <a:rPr lang="fr-FR">
                <a:solidFill>
                  <a:schemeClr val="bg2"/>
                </a:solidFill>
                <a:latin typeface="Times New Roman" pitchFamily="18" charset="0"/>
              </a:rPr>
              <a:t>l’énergie prend des valeurs continues</a:t>
            </a:r>
            <a:r>
              <a:rPr lang="fr-CA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>
              <a:solidFill>
                <a:schemeClr val="bg2"/>
              </a:solidFill>
              <a:latin typeface="Times New Roman" pitchFamily="18" charset="0"/>
            </a:endParaRPr>
          </a:p>
          <a:p>
            <a:r>
              <a:rPr lang="fr-FR">
                <a:solidFill>
                  <a:schemeClr val="bg2"/>
                </a:solidFill>
                <a:latin typeface="Times New Roman" pitchFamily="18" charset="0"/>
              </a:rPr>
              <a:t>La mécanique quantique prévoit que l’énergie ne prend pas n’importe quelle valeur :</a:t>
            </a:r>
          </a:p>
          <a:p>
            <a:pPr lvl="1"/>
            <a:r>
              <a:rPr lang="fr-FR">
                <a:solidFill>
                  <a:schemeClr val="bg2"/>
                </a:solidFill>
                <a:latin typeface="Times New Roman" pitchFamily="18" charset="0"/>
              </a:rPr>
              <a:t>l’énergie prend des valeurs discrètes</a:t>
            </a:r>
            <a:r>
              <a:rPr lang="fr-CA">
                <a:solidFill>
                  <a:schemeClr val="bg2"/>
                </a:solidFill>
                <a:latin typeface="Times New Roman" pitchFamily="18" charset="0"/>
              </a:rPr>
              <a:t>;</a:t>
            </a:r>
            <a:endParaRPr lang="fr-FR">
              <a:solidFill>
                <a:schemeClr val="bg2"/>
              </a:solidFill>
              <a:latin typeface="Times New Roman" pitchFamily="18" charset="0"/>
            </a:endParaRPr>
          </a:p>
          <a:p>
            <a:pPr lvl="1"/>
            <a:r>
              <a:rPr lang="fr-FR">
                <a:solidFill>
                  <a:schemeClr val="bg2"/>
                </a:solidFill>
                <a:latin typeface="Times New Roman" pitchFamily="18" charset="0"/>
              </a:rPr>
              <a:t>on dit aussi que les niveaux d’énergie sont quantifiés</a:t>
            </a:r>
            <a:r>
              <a:rPr lang="fr-CA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>
              <a:solidFill>
                <a:schemeClr val="bg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50" y="213707"/>
            <a:ext cx="7696200" cy="990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sz="4000" b="0">
                <a:solidFill>
                  <a:srgbClr val="003399"/>
                </a:solidFill>
                <a:latin typeface="Times" pitchFamily="18" charset="0"/>
              </a:rPr>
              <a:t>Correction pour la force centrifuge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581150"/>
            <a:ext cx="4800600" cy="22098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>
              <a:buSzTx/>
              <a:buFont typeface="Wingdings" panose="05000000000000000000" pitchFamily="2" charset="2"/>
              <a:buChar char="ü"/>
            </a:pP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Si 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 croît, la molécule tourne de plus en plus vite et 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r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 croît donc 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I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 croît :  	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I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   =  </a:t>
            </a:r>
            <a:r>
              <a:rPr kumimoji="0" lang="fr-CA" sz="2400" dirty="0">
                <a:solidFill>
                  <a:schemeClr val="bg2"/>
                </a:solidFill>
                <a:latin typeface="Symbol" pitchFamily="18" charset="2"/>
              </a:rPr>
              <a:t>m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 r</a:t>
            </a:r>
            <a:r>
              <a:rPr kumimoji="0" lang="fr-CA" sz="2400" b="1" baseline="30000" dirty="0">
                <a:solidFill>
                  <a:schemeClr val="bg2"/>
                </a:solidFill>
                <a:latin typeface="Times" pitchFamily="18" charset="0"/>
              </a:rPr>
              <a:t>2</a:t>
            </a:r>
            <a:endParaRPr kumimoji="0" lang="fr-FR" sz="2400" baseline="30000" dirty="0">
              <a:solidFill>
                <a:schemeClr val="bg2"/>
              </a:solidFill>
              <a:latin typeface="Times" pitchFamily="18" charset="0"/>
            </a:endParaRPr>
          </a:p>
          <a:p>
            <a:pPr>
              <a:buSzTx/>
              <a:buFont typeface="Wingdings" panose="05000000000000000000" pitchFamily="2" charset="2"/>
              <a:buChar char="ü"/>
            </a:pP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B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 décroît car 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B =  h/ 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(8</a:t>
            </a:r>
            <a:r>
              <a:rPr kumimoji="0" lang="fr-CA" sz="2400" dirty="0">
                <a:solidFill>
                  <a:schemeClr val="bg2"/>
                </a:solidFill>
                <a:latin typeface="Symbol" pitchFamily="18" charset="2"/>
              </a:rPr>
              <a:t>p</a:t>
            </a:r>
            <a:r>
              <a:rPr kumimoji="0" lang="fr-CA" sz="2400" i="1" dirty="0">
                <a:solidFill>
                  <a:schemeClr val="bg2"/>
                </a:solidFill>
                <a:latin typeface="Symbol" pitchFamily="18" charset="2"/>
              </a:rPr>
              <a:t> </a:t>
            </a:r>
            <a:r>
              <a:rPr kumimoji="0" lang="fr-CA" sz="2400" b="1" baseline="30000" dirty="0">
                <a:solidFill>
                  <a:schemeClr val="bg2"/>
                </a:solidFill>
                <a:latin typeface="Times" pitchFamily="18" charset="0"/>
              </a:rPr>
              <a:t>2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 c I 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)</a:t>
            </a:r>
            <a:endParaRPr kumimoji="0" lang="fr-CA" sz="2400" i="1" dirty="0">
              <a:solidFill>
                <a:schemeClr val="bg2"/>
              </a:solidFill>
              <a:latin typeface="Times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et 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F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(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)</a:t>
            </a:r>
            <a:r>
              <a:rPr kumimoji="0" lang="fr-CA" sz="2400" i="1" dirty="0">
                <a:solidFill>
                  <a:schemeClr val="bg2"/>
                </a:solidFill>
                <a:latin typeface="Times" pitchFamily="18" charset="0"/>
              </a:rPr>
              <a:t>  </a:t>
            </a:r>
            <a:r>
              <a:rPr kumimoji="0" lang="fr-CA" sz="2400" dirty="0">
                <a:solidFill>
                  <a:schemeClr val="bg2"/>
                </a:solidFill>
                <a:latin typeface="Times" pitchFamily="18" charset="0"/>
              </a:rPr>
              <a:t>doit être corrigée :		</a:t>
            </a:r>
          </a:p>
        </p:txBody>
      </p:sp>
      <p:sp>
        <p:nvSpPr>
          <p:cNvPr id="39034" name="Rectangle 122"/>
          <p:cNvSpPr>
            <a:spLocks noChangeArrowheads="1"/>
          </p:cNvSpPr>
          <p:nvPr/>
        </p:nvSpPr>
        <p:spPr bwMode="auto">
          <a:xfrm>
            <a:off x="323850" y="4876800"/>
            <a:ext cx="4572000" cy="939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D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est la constante de distorsion centrifuge : 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D 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  <a:sym typeface="Symbol" pitchFamily="18" charset="2"/>
              </a:rPr>
              <a:t>&lt;  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10</a:t>
            </a:r>
            <a:r>
              <a:rPr kumimoji="0" lang="fr-CA" b="1" baseline="30000" dirty="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kumimoji="0" lang="fr-CA" b="1" baseline="30000" dirty="0">
                <a:solidFill>
                  <a:schemeClr val="bg2"/>
                </a:solidFill>
                <a:latin typeface="Times" pitchFamily="18" charset="0"/>
              </a:rPr>
              <a:t>4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 B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.</a:t>
            </a:r>
          </a:p>
        </p:txBody>
      </p:sp>
      <p:graphicFrame>
        <p:nvGraphicFramePr>
          <p:cNvPr id="39035" name="Object 123"/>
          <p:cNvGraphicFramePr>
            <a:graphicFrameLocks noChangeAspect="1"/>
          </p:cNvGraphicFramePr>
          <p:nvPr/>
        </p:nvGraphicFramePr>
        <p:xfrm>
          <a:off x="438150" y="3848100"/>
          <a:ext cx="45529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4" name="Document" r:id="rId4" imgW="5074920" imgH="1136904" progId="Word.Document.8">
                  <p:embed/>
                </p:oleObj>
              </mc:Choice>
              <mc:Fallback>
                <p:oleObj name="Document" r:id="rId4" imgW="5074920" imgH="1136904" progId="Word.Document.8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848100"/>
                        <a:ext cx="455295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36" name="Rectangle 124"/>
          <p:cNvSpPr>
            <a:spLocks noChangeArrowheads="1"/>
          </p:cNvSpPr>
          <p:nvPr/>
        </p:nvSpPr>
        <p:spPr bwMode="auto">
          <a:xfrm>
            <a:off x="4991100" y="1695450"/>
            <a:ext cx="3543300" cy="4476750"/>
          </a:xfrm>
          <a:prstGeom prst="rect">
            <a:avLst/>
          </a:prstGeom>
          <a:solidFill>
            <a:srgbClr val="66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39037" name="Group 125"/>
          <p:cNvGrpSpPr>
            <a:grpSpLocks/>
          </p:cNvGrpSpPr>
          <p:nvPr/>
        </p:nvGrpSpPr>
        <p:grpSpPr bwMode="auto">
          <a:xfrm>
            <a:off x="7239000" y="1981200"/>
            <a:ext cx="1371600" cy="3956050"/>
            <a:chOff x="4560" y="1248"/>
            <a:chExt cx="864" cy="2492"/>
          </a:xfrm>
        </p:grpSpPr>
        <p:sp>
          <p:nvSpPr>
            <p:cNvPr id="39038" name="Line 126"/>
            <p:cNvSpPr>
              <a:spLocks noChangeShapeType="1"/>
            </p:cNvSpPr>
            <p:nvPr/>
          </p:nvSpPr>
          <p:spPr bwMode="auto">
            <a:xfrm>
              <a:off x="4625" y="1724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39" name="Line 127"/>
            <p:cNvSpPr>
              <a:spLocks noChangeShapeType="1"/>
            </p:cNvSpPr>
            <p:nvPr/>
          </p:nvSpPr>
          <p:spPr bwMode="auto">
            <a:xfrm>
              <a:off x="4805" y="1724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0" name="Line 128"/>
            <p:cNvSpPr>
              <a:spLocks noChangeShapeType="1"/>
            </p:cNvSpPr>
            <p:nvPr/>
          </p:nvSpPr>
          <p:spPr bwMode="auto">
            <a:xfrm>
              <a:off x="4970" y="1724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1" name="Line 129"/>
            <p:cNvSpPr>
              <a:spLocks noChangeShapeType="1"/>
            </p:cNvSpPr>
            <p:nvPr/>
          </p:nvSpPr>
          <p:spPr bwMode="auto">
            <a:xfrm>
              <a:off x="4625" y="2228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2" name="Line 130"/>
            <p:cNvSpPr>
              <a:spLocks noChangeShapeType="1"/>
            </p:cNvSpPr>
            <p:nvPr/>
          </p:nvSpPr>
          <p:spPr bwMode="auto">
            <a:xfrm>
              <a:off x="4805" y="2228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3" name="Line 131"/>
            <p:cNvSpPr>
              <a:spLocks noChangeShapeType="1"/>
            </p:cNvSpPr>
            <p:nvPr/>
          </p:nvSpPr>
          <p:spPr bwMode="auto">
            <a:xfrm>
              <a:off x="4970" y="2228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4" name="Line 132"/>
            <p:cNvSpPr>
              <a:spLocks noChangeShapeType="1"/>
            </p:cNvSpPr>
            <p:nvPr/>
          </p:nvSpPr>
          <p:spPr bwMode="auto">
            <a:xfrm>
              <a:off x="4625" y="2656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5" name="Line 133"/>
            <p:cNvSpPr>
              <a:spLocks noChangeShapeType="1"/>
            </p:cNvSpPr>
            <p:nvPr/>
          </p:nvSpPr>
          <p:spPr bwMode="auto">
            <a:xfrm>
              <a:off x="4805" y="2656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6" name="Line 134"/>
            <p:cNvSpPr>
              <a:spLocks noChangeShapeType="1"/>
            </p:cNvSpPr>
            <p:nvPr/>
          </p:nvSpPr>
          <p:spPr bwMode="auto">
            <a:xfrm>
              <a:off x="4970" y="2656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7" name="Line 135"/>
            <p:cNvSpPr>
              <a:spLocks noChangeShapeType="1"/>
            </p:cNvSpPr>
            <p:nvPr/>
          </p:nvSpPr>
          <p:spPr bwMode="auto">
            <a:xfrm>
              <a:off x="4625" y="3021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8" name="Line 136"/>
            <p:cNvSpPr>
              <a:spLocks noChangeShapeType="1"/>
            </p:cNvSpPr>
            <p:nvPr/>
          </p:nvSpPr>
          <p:spPr bwMode="auto">
            <a:xfrm>
              <a:off x="4805" y="3021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49" name="Line 137"/>
            <p:cNvSpPr>
              <a:spLocks noChangeShapeType="1"/>
            </p:cNvSpPr>
            <p:nvPr/>
          </p:nvSpPr>
          <p:spPr bwMode="auto">
            <a:xfrm>
              <a:off x="4970" y="3021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0" name="Line 138"/>
            <p:cNvSpPr>
              <a:spLocks noChangeShapeType="1"/>
            </p:cNvSpPr>
            <p:nvPr/>
          </p:nvSpPr>
          <p:spPr bwMode="auto">
            <a:xfrm>
              <a:off x="4625" y="3298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1" name="Line 139"/>
            <p:cNvSpPr>
              <a:spLocks noChangeShapeType="1"/>
            </p:cNvSpPr>
            <p:nvPr/>
          </p:nvSpPr>
          <p:spPr bwMode="auto">
            <a:xfrm>
              <a:off x="4805" y="3298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2" name="Line 140"/>
            <p:cNvSpPr>
              <a:spLocks noChangeShapeType="1"/>
            </p:cNvSpPr>
            <p:nvPr/>
          </p:nvSpPr>
          <p:spPr bwMode="auto">
            <a:xfrm>
              <a:off x="4970" y="3298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3" name="Line 141"/>
            <p:cNvSpPr>
              <a:spLocks noChangeShapeType="1"/>
            </p:cNvSpPr>
            <p:nvPr/>
          </p:nvSpPr>
          <p:spPr bwMode="auto">
            <a:xfrm>
              <a:off x="4625" y="3513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4" name="Line 142"/>
            <p:cNvSpPr>
              <a:spLocks noChangeShapeType="1"/>
            </p:cNvSpPr>
            <p:nvPr/>
          </p:nvSpPr>
          <p:spPr bwMode="auto">
            <a:xfrm>
              <a:off x="4805" y="3513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5" name="Line 143"/>
            <p:cNvSpPr>
              <a:spLocks noChangeShapeType="1"/>
            </p:cNvSpPr>
            <p:nvPr/>
          </p:nvSpPr>
          <p:spPr bwMode="auto">
            <a:xfrm>
              <a:off x="4970" y="3513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6" name="Line 144"/>
            <p:cNvSpPr>
              <a:spLocks noChangeShapeType="1"/>
            </p:cNvSpPr>
            <p:nvPr/>
          </p:nvSpPr>
          <p:spPr bwMode="auto">
            <a:xfrm>
              <a:off x="4625" y="3664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7" name="Line 145"/>
            <p:cNvSpPr>
              <a:spLocks noChangeShapeType="1"/>
            </p:cNvSpPr>
            <p:nvPr/>
          </p:nvSpPr>
          <p:spPr bwMode="auto">
            <a:xfrm>
              <a:off x="4805" y="3664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8" name="Line 146"/>
            <p:cNvSpPr>
              <a:spLocks noChangeShapeType="1"/>
            </p:cNvSpPr>
            <p:nvPr/>
          </p:nvSpPr>
          <p:spPr bwMode="auto">
            <a:xfrm>
              <a:off x="4970" y="3664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59" name="Line 147"/>
            <p:cNvSpPr>
              <a:spLocks noChangeShapeType="1"/>
            </p:cNvSpPr>
            <p:nvPr/>
          </p:nvSpPr>
          <p:spPr bwMode="auto">
            <a:xfrm>
              <a:off x="4625" y="3739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60" name="Line 148"/>
            <p:cNvSpPr>
              <a:spLocks noChangeShapeType="1"/>
            </p:cNvSpPr>
            <p:nvPr/>
          </p:nvSpPr>
          <p:spPr bwMode="auto">
            <a:xfrm>
              <a:off x="4805" y="3739"/>
              <a:ext cx="7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61" name="Line 149"/>
            <p:cNvSpPr>
              <a:spLocks noChangeShapeType="1"/>
            </p:cNvSpPr>
            <p:nvPr/>
          </p:nvSpPr>
          <p:spPr bwMode="auto">
            <a:xfrm>
              <a:off x="4970" y="3739"/>
              <a:ext cx="90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62" name="Rectangle 150"/>
            <p:cNvSpPr>
              <a:spLocks noChangeArrowheads="1"/>
            </p:cNvSpPr>
            <p:nvPr/>
          </p:nvSpPr>
          <p:spPr bwMode="auto">
            <a:xfrm>
              <a:off x="4560" y="1248"/>
              <a:ext cx="8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0" lang="fr-CA" sz="2000">
                  <a:solidFill>
                    <a:srgbClr val="000000"/>
                  </a:solidFill>
                </a:rPr>
                <a:t>Niveaux réels</a:t>
              </a:r>
              <a:r>
                <a:rPr kumimoji="0" lang="fr-CA" sz="1600">
                  <a:solidFill>
                    <a:srgbClr val="000000"/>
                  </a:solidFill>
                </a:rPr>
                <a:t> </a:t>
              </a:r>
              <a:endParaRPr kumimoji="0" lang="fr-CA"/>
            </a:p>
          </p:txBody>
        </p:sp>
      </p:grpSp>
      <p:sp>
        <p:nvSpPr>
          <p:cNvPr id="39063" name="Line 151"/>
          <p:cNvSpPr>
            <a:spLocks noChangeShapeType="1"/>
          </p:cNvSpPr>
          <p:nvPr/>
        </p:nvSpPr>
        <p:spPr bwMode="auto">
          <a:xfrm flipV="1">
            <a:off x="7961313" y="2736850"/>
            <a:ext cx="1587" cy="800100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064" name="Line 152"/>
          <p:cNvSpPr>
            <a:spLocks noChangeShapeType="1"/>
          </p:cNvSpPr>
          <p:nvPr/>
        </p:nvSpPr>
        <p:spPr bwMode="auto">
          <a:xfrm flipV="1">
            <a:off x="7747000" y="4795838"/>
            <a:ext cx="1588" cy="439737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065" name="Line 153"/>
          <p:cNvSpPr>
            <a:spLocks noChangeShapeType="1"/>
          </p:cNvSpPr>
          <p:nvPr/>
        </p:nvSpPr>
        <p:spPr bwMode="auto">
          <a:xfrm flipV="1">
            <a:off x="7675563" y="5235575"/>
            <a:ext cx="1587" cy="341313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066" name="Line 154"/>
          <p:cNvSpPr>
            <a:spLocks noChangeShapeType="1"/>
          </p:cNvSpPr>
          <p:nvPr/>
        </p:nvSpPr>
        <p:spPr bwMode="auto">
          <a:xfrm flipV="1">
            <a:off x="7627938" y="5576888"/>
            <a:ext cx="1587" cy="239712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067" name="Line 155"/>
          <p:cNvSpPr>
            <a:spLocks noChangeShapeType="1"/>
          </p:cNvSpPr>
          <p:nvPr/>
        </p:nvSpPr>
        <p:spPr bwMode="auto">
          <a:xfrm flipV="1">
            <a:off x="7580313" y="5816600"/>
            <a:ext cx="1587" cy="119063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068" name="Line 156"/>
          <p:cNvSpPr>
            <a:spLocks noChangeShapeType="1"/>
          </p:cNvSpPr>
          <p:nvPr/>
        </p:nvSpPr>
        <p:spPr bwMode="auto">
          <a:xfrm flipV="1">
            <a:off x="7889875" y="3536950"/>
            <a:ext cx="1588" cy="679450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9069" name="Line 157"/>
          <p:cNvSpPr>
            <a:spLocks noChangeShapeType="1"/>
          </p:cNvSpPr>
          <p:nvPr/>
        </p:nvSpPr>
        <p:spPr bwMode="auto">
          <a:xfrm flipV="1">
            <a:off x="7818438" y="4216400"/>
            <a:ext cx="1587" cy="579438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39089" name="Group 177"/>
          <p:cNvGrpSpPr>
            <a:grpSpLocks/>
          </p:cNvGrpSpPr>
          <p:nvPr/>
        </p:nvGrpSpPr>
        <p:grpSpPr bwMode="auto">
          <a:xfrm>
            <a:off x="5181600" y="1733550"/>
            <a:ext cx="1771650" cy="4419600"/>
            <a:chOff x="3264" y="1092"/>
            <a:chExt cx="1116" cy="2784"/>
          </a:xfrm>
        </p:grpSpPr>
        <p:sp>
          <p:nvSpPr>
            <p:cNvPr id="39071" name="Line 159"/>
            <p:cNvSpPr>
              <a:spLocks noChangeShapeType="1"/>
            </p:cNvSpPr>
            <p:nvPr/>
          </p:nvSpPr>
          <p:spPr bwMode="auto">
            <a:xfrm>
              <a:off x="3924" y="3739"/>
              <a:ext cx="44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2" name="Line 160"/>
            <p:cNvSpPr>
              <a:spLocks noChangeShapeType="1"/>
            </p:cNvSpPr>
            <p:nvPr/>
          </p:nvSpPr>
          <p:spPr bwMode="auto">
            <a:xfrm>
              <a:off x="3924" y="3664"/>
              <a:ext cx="44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3" name="Line 161"/>
            <p:cNvSpPr>
              <a:spLocks noChangeShapeType="1"/>
            </p:cNvSpPr>
            <p:nvPr/>
          </p:nvSpPr>
          <p:spPr bwMode="auto">
            <a:xfrm>
              <a:off x="3924" y="3513"/>
              <a:ext cx="44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4" name="Line 162"/>
            <p:cNvSpPr>
              <a:spLocks noChangeShapeType="1"/>
            </p:cNvSpPr>
            <p:nvPr/>
          </p:nvSpPr>
          <p:spPr bwMode="auto">
            <a:xfrm>
              <a:off x="3924" y="3286"/>
              <a:ext cx="44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5" name="Line 163"/>
            <p:cNvSpPr>
              <a:spLocks noChangeShapeType="1"/>
            </p:cNvSpPr>
            <p:nvPr/>
          </p:nvSpPr>
          <p:spPr bwMode="auto">
            <a:xfrm>
              <a:off x="3924" y="2996"/>
              <a:ext cx="44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6" name="Line 164"/>
            <p:cNvSpPr>
              <a:spLocks noChangeShapeType="1"/>
            </p:cNvSpPr>
            <p:nvPr/>
          </p:nvSpPr>
          <p:spPr bwMode="auto">
            <a:xfrm>
              <a:off x="3924" y="2618"/>
              <a:ext cx="44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7" name="Line 165"/>
            <p:cNvSpPr>
              <a:spLocks noChangeShapeType="1"/>
            </p:cNvSpPr>
            <p:nvPr/>
          </p:nvSpPr>
          <p:spPr bwMode="auto">
            <a:xfrm>
              <a:off x="3924" y="1661"/>
              <a:ext cx="43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8" name="Line 166"/>
            <p:cNvSpPr>
              <a:spLocks noChangeShapeType="1"/>
            </p:cNvSpPr>
            <p:nvPr/>
          </p:nvSpPr>
          <p:spPr bwMode="auto">
            <a:xfrm>
              <a:off x="3672" y="1366"/>
              <a:ext cx="1" cy="237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79" name="Rectangle 167"/>
            <p:cNvSpPr>
              <a:spLocks noChangeArrowheads="1"/>
            </p:cNvSpPr>
            <p:nvPr/>
          </p:nvSpPr>
          <p:spPr bwMode="auto">
            <a:xfrm>
              <a:off x="3372" y="1092"/>
              <a:ext cx="5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 sz="2000" i="1">
                  <a:solidFill>
                    <a:srgbClr val="000000"/>
                  </a:solidFill>
                </a:rPr>
                <a:t>Énergie</a:t>
              </a:r>
              <a:endParaRPr kumimoji="0" lang="fr-CA" sz="2000" i="1"/>
            </a:p>
          </p:txBody>
        </p:sp>
        <p:sp>
          <p:nvSpPr>
            <p:cNvPr id="39080" name="Line 168"/>
            <p:cNvSpPr>
              <a:spLocks noChangeShapeType="1"/>
            </p:cNvSpPr>
            <p:nvPr/>
          </p:nvSpPr>
          <p:spPr bwMode="auto">
            <a:xfrm>
              <a:off x="3672" y="2996"/>
              <a:ext cx="4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81" name="Line 169"/>
            <p:cNvSpPr>
              <a:spLocks noChangeShapeType="1"/>
            </p:cNvSpPr>
            <p:nvPr/>
          </p:nvSpPr>
          <p:spPr bwMode="auto">
            <a:xfrm>
              <a:off x="3672" y="2253"/>
              <a:ext cx="4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82" name="Line 170"/>
            <p:cNvSpPr>
              <a:spLocks noChangeShapeType="1"/>
            </p:cNvSpPr>
            <p:nvPr/>
          </p:nvSpPr>
          <p:spPr bwMode="auto">
            <a:xfrm>
              <a:off x="3672" y="1510"/>
              <a:ext cx="4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83" name="Rectangle 171"/>
            <p:cNvSpPr>
              <a:spLocks noChangeArrowheads="1"/>
            </p:cNvSpPr>
            <p:nvPr/>
          </p:nvSpPr>
          <p:spPr bwMode="auto">
            <a:xfrm>
              <a:off x="3264" y="2160"/>
              <a:ext cx="3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40 </a:t>
              </a:r>
              <a:r>
                <a:rPr kumimoji="0" lang="fr-CA" i="1">
                  <a:solidFill>
                    <a:srgbClr val="000000"/>
                  </a:solidFill>
                </a:rPr>
                <a:t>B</a:t>
              </a:r>
              <a:endParaRPr kumimoji="0" lang="fr-CA" i="1"/>
            </a:p>
          </p:txBody>
        </p:sp>
        <p:sp>
          <p:nvSpPr>
            <p:cNvPr id="39084" name="Rectangle 172"/>
            <p:cNvSpPr>
              <a:spLocks noChangeArrowheads="1"/>
            </p:cNvSpPr>
            <p:nvPr/>
          </p:nvSpPr>
          <p:spPr bwMode="auto">
            <a:xfrm>
              <a:off x="3264" y="2880"/>
              <a:ext cx="3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20 </a:t>
              </a:r>
              <a:r>
                <a:rPr kumimoji="0" lang="fr-CA" i="1">
                  <a:solidFill>
                    <a:srgbClr val="000000"/>
                  </a:solidFill>
                </a:rPr>
                <a:t>B</a:t>
              </a:r>
              <a:endParaRPr kumimoji="0" lang="fr-CA" i="1"/>
            </a:p>
          </p:txBody>
        </p:sp>
        <p:sp>
          <p:nvSpPr>
            <p:cNvPr id="39085" name="Rectangle 173"/>
            <p:cNvSpPr>
              <a:spLocks noChangeArrowheads="1"/>
            </p:cNvSpPr>
            <p:nvPr/>
          </p:nvSpPr>
          <p:spPr bwMode="auto">
            <a:xfrm>
              <a:off x="3264" y="1440"/>
              <a:ext cx="3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>
                  <a:solidFill>
                    <a:srgbClr val="000000"/>
                  </a:solidFill>
                </a:rPr>
                <a:t>60 </a:t>
              </a:r>
              <a:r>
                <a:rPr kumimoji="0" lang="fr-CA" i="1">
                  <a:solidFill>
                    <a:srgbClr val="000000"/>
                  </a:solidFill>
                </a:rPr>
                <a:t>B</a:t>
              </a:r>
              <a:endParaRPr kumimoji="0" lang="fr-CA" i="1"/>
            </a:p>
          </p:txBody>
        </p:sp>
        <p:sp>
          <p:nvSpPr>
            <p:cNvPr id="39086" name="Line 174"/>
            <p:cNvSpPr>
              <a:spLocks noChangeShapeType="1"/>
            </p:cNvSpPr>
            <p:nvPr/>
          </p:nvSpPr>
          <p:spPr bwMode="auto">
            <a:xfrm>
              <a:off x="3948" y="2220"/>
              <a:ext cx="4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87" name="Line 175"/>
            <p:cNvSpPr>
              <a:spLocks noChangeShapeType="1"/>
            </p:cNvSpPr>
            <p:nvPr/>
          </p:nvSpPr>
          <p:spPr bwMode="auto">
            <a:xfrm flipH="1">
              <a:off x="3624" y="3744"/>
              <a:ext cx="10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39088" name="Text Box 176"/>
            <p:cNvSpPr txBox="1">
              <a:spLocks noChangeArrowheads="1"/>
            </p:cNvSpPr>
            <p:nvPr/>
          </p:nvSpPr>
          <p:spPr bwMode="auto">
            <a:xfrm>
              <a:off x="3372" y="358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>
                  <a:solidFill>
                    <a:schemeClr val="bg2"/>
                  </a:solidFill>
                </a:rPr>
                <a:t>0</a:t>
              </a:r>
              <a:endParaRPr lang="fr-FR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animBg="1" autoUpdateAnimBg="0"/>
      <p:bldP spid="39034" grpId="0" animBg="1" autoUpdateAnimBg="0"/>
      <p:bldP spid="39063" grpId="0" animBg="1"/>
      <p:bldP spid="39064" grpId="0" animBg="1"/>
      <p:bldP spid="39065" grpId="0" animBg="1"/>
      <p:bldP spid="39066" grpId="0" animBg="1"/>
      <p:bldP spid="39067" grpId="0" animBg="1"/>
      <p:bldP spid="39068" grpId="0" animBg="1"/>
      <p:bldP spid="390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87" name="Group 6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47229749"/>
              </p:ext>
            </p:extLst>
          </p:nvPr>
        </p:nvGraphicFramePr>
        <p:xfrm>
          <a:off x="838200" y="1981200"/>
          <a:ext cx="6858000" cy="333756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Molécule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" pitchFamily="18" charset="0"/>
                        </a:rPr>
                        <a:t>D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" pitchFamily="18" charset="0"/>
                        </a:rPr>
                        <a:t> 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(cm</a:t>
                      </a:r>
                      <a:r>
                        <a:rPr kumimoji="1" lang="fr-C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C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" pitchFamily="18" charset="0"/>
                        </a:rPr>
                        <a:t>D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" pitchFamily="18" charset="0"/>
                        </a:rPr>
                        <a:t> / </a:t>
                      </a:r>
                      <a:r>
                        <a:rPr kumimoji="1" lang="fr-C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" pitchFamily="18" charset="0"/>
                        </a:rPr>
                        <a:t>B</a:t>
                      </a:r>
                      <a:endParaRPr kumimoji="1" lang="fr-FR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HCl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5,319 10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0,502 10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DCl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3,457 10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0,4082 10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HI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2,069 10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0,322 10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·OH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19,38 10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CA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1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1,025 10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1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·</a:t>
                      </a:r>
                      <a:r>
                        <a:rPr kumimoji="1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1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6,01 10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C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6</a:t>
                      </a:r>
                      <a:endParaRPr kumimoji="1" lang="fr-FR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3,52 10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1" lang="fr-FR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</a:t>
                      </a:r>
                      <a:endParaRPr kumimoji="1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6,26 10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fr-CA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1" lang="fr-FR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3,</a:t>
                      </a:r>
                      <a:r>
                        <a:rPr kumimoji="1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  <a:r>
                        <a:rPr kumimoji="1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1" lang="fr-F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fr-CA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1" lang="fr-FR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00"/>
                    </a:solidFill>
                  </a:tcPr>
                </a:tc>
              </a:tr>
            </a:tbl>
          </a:graphicData>
        </a:graphic>
      </p:graphicFrame>
      <p:sp>
        <p:nvSpPr>
          <p:cNvPr id="56345" name="Rectangle 25"/>
          <p:cNvSpPr>
            <a:spLocks noGrp="1" noChangeArrowheads="1"/>
          </p:cNvSpPr>
          <p:nvPr>
            <p:ph type="title"/>
          </p:nvPr>
        </p:nvSpPr>
        <p:spPr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sz="4000" b="0">
                <a:solidFill>
                  <a:srgbClr val="003399"/>
                </a:solidFill>
                <a:latin typeface="Times" pitchFamily="18" charset="0"/>
              </a:rPr>
              <a:t>Correction pour la force centrifuge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56385" name="Text Box 65"/>
          <p:cNvSpPr txBox="1">
            <a:spLocks noChangeArrowheads="1"/>
          </p:cNvSpPr>
          <p:nvPr/>
        </p:nvSpPr>
        <p:spPr bwMode="auto">
          <a:xfrm>
            <a:off x="2247900" y="5527675"/>
            <a:ext cx="4750018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hlinkClick r:id="rId2"/>
              </a:rPr>
              <a:t>http</a:t>
            </a:r>
            <a:r>
              <a:rPr lang="fr-CA" b="1" dirty="0" smtClean="0">
                <a:solidFill>
                  <a:srgbClr val="FF0000"/>
                </a:solidFill>
                <a:hlinkClick r:id="rId2"/>
              </a:rPr>
              <a:t>://webbook.nist.gov/chemistry/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8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914400" y="2511425"/>
            <a:ext cx="7608888" cy="2840038"/>
          </a:xfrm>
          <a:prstGeom prst="rect">
            <a:avLst/>
          </a:prstGeom>
          <a:solidFill>
            <a:schemeClr val="tx1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6250" indent="-4762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6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461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CA">
                <a:solidFill>
                  <a:schemeClr val="bg2"/>
                </a:solidFill>
              </a:rPr>
              <a:t>Si </a:t>
            </a:r>
            <a:r>
              <a:rPr lang="fr-CA" i="1">
                <a:solidFill>
                  <a:schemeClr val="bg2"/>
                </a:solidFill>
              </a:rPr>
              <a:t>D</a:t>
            </a:r>
            <a:r>
              <a:rPr lang="fr-CA">
                <a:solidFill>
                  <a:schemeClr val="bg2"/>
                </a:solidFill>
              </a:rPr>
              <a:t> = 10</a:t>
            </a:r>
            <a:r>
              <a:rPr lang="fr-CA" sz="2800" baseline="3000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lang="fr-CA" sz="2800" baseline="30000">
                <a:solidFill>
                  <a:schemeClr val="bg2"/>
                </a:solidFill>
              </a:rPr>
              <a:t>4</a:t>
            </a:r>
            <a:r>
              <a:rPr lang="fr-CA">
                <a:solidFill>
                  <a:schemeClr val="bg2"/>
                </a:solidFill>
              </a:rPr>
              <a:t> </a:t>
            </a:r>
            <a:r>
              <a:rPr lang="fr-CA" i="1">
                <a:solidFill>
                  <a:schemeClr val="bg2"/>
                </a:solidFill>
              </a:rPr>
              <a:t>B</a:t>
            </a:r>
            <a:r>
              <a:rPr lang="fr-CA">
                <a:solidFill>
                  <a:schemeClr val="bg2"/>
                </a:solidFill>
              </a:rPr>
              <a:t>, la correction est de 4,2 % pour </a:t>
            </a:r>
            <a:r>
              <a:rPr lang="fr-CA" i="1">
                <a:solidFill>
                  <a:schemeClr val="bg2"/>
                </a:solidFill>
              </a:rPr>
              <a:t>J</a:t>
            </a:r>
            <a:r>
              <a:rPr lang="fr-CA">
                <a:solidFill>
                  <a:schemeClr val="bg2"/>
                </a:solidFill>
              </a:rPr>
              <a:t> = 20 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CA">
                <a:solidFill>
                  <a:schemeClr val="bg2"/>
                </a:solidFill>
              </a:rPr>
              <a:t>Si </a:t>
            </a:r>
            <a:r>
              <a:rPr lang="fr-CA" i="1">
                <a:solidFill>
                  <a:schemeClr val="bg2"/>
                </a:solidFill>
              </a:rPr>
              <a:t>D</a:t>
            </a:r>
            <a:r>
              <a:rPr lang="fr-CA">
                <a:solidFill>
                  <a:schemeClr val="bg2"/>
                </a:solidFill>
              </a:rPr>
              <a:t> = 10</a:t>
            </a:r>
            <a:r>
              <a:rPr lang="fr-CA" sz="2800" baseline="3000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lang="fr-CA" sz="2800" baseline="30000">
                <a:solidFill>
                  <a:schemeClr val="bg2"/>
                </a:solidFill>
              </a:rPr>
              <a:t>4</a:t>
            </a:r>
            <a:r>
              <a:rPr lang="fr-CA">
                <a:solidFill>
                  <a:schemeClr val="bg2"/>
                </a:solidFill>
              </a:rPr>
              <a:t> </a:t>
            </a:r>
            <a:r>
              <a:rPr lang="fr-CA" i="1">
                <a:solidFill>
                  <a:schemeClr val="bg2"/>
                </a:solidFill>
              </a:rPr>
              <a:t>B</a:t>
            </a:r>
            <a:r>
              <a:rPr lang="fr-CA">
                <a:solidFill>
                  <a:schemeClr val="bg2"/>
                </a:solidFill>
              </a:rPr>
              <a:t>, la correction est de 9,3 % pour </a:t>
            </a:r>
            <a:r>
              <a:rPr lang="fr-CA" i="1">
                <a:solidFill>
                  <a:schemeClr val="bg2"/>
                </a:solidFill>
              </a:rPr>
              <a:t>J</a:t>
            </a:r>
            <a:r>
              <a:rPr lang="fr-CA">
                <a:solidFill>
                  <a:schemeClr val="bg2"/>
                </a:solidFill>
              </a:rPr>
              <a:t> = 30 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CA">
                <a:solidFill>
                  <a:schemeClr val="bg2"/>
                </a:solidFill>
              </a:rPr>
              <a:t>Si </a:t>
            </a:r>
            <a:r>
              <a:rPr lang="fr-CA" i="1">
                <a:solidFill>
                  <a:schemeClr val="bg2"/>
                </a:solidFill>
              </a:rPr>
              <a:t>D</a:t>
            </a:r>
            <a:r>
              <a:rPr lang="fr-CA">
                <a:solidFill>
                  <a:schemeClr val="bg2"/>
                </a:solidFill>
              </a:rPr>
              <a:t> = 10</a:t>
            </a:r>
            <a:r>
              <a:rPr lang="fr-CA" sz="2800" baseline="30000">
                <a:solidFill>
                  <a:schemeClr val="bg2"/>
                </a:solidFill>
                <a:latin typeface="Symbol" pitchFamily="18" charset="2"/>
              </a:rPr>
              <a:t>-</a:t>
            </a:r>
            <a:r>
              <a:rPr lang="fr-CA" sz="2800" baseline="30000">
                <a:solidFill>
                  <a:schemeClr val="bg2"/>
                </a:solidFill>
              </a:rPr>
              <a:t>5</a:t>
            </a:r>
            <a:r>
              <a:rPr lang="fr-CA">
                <a:solidFill>
                  <a:schemeClr val="bg2"/>
                </a:solidFill>
              </a:rPr>
              <a:t> </a:t>
            </a:r>
            <a:r>
              <a:rPr lang="fr-CA" i="1">
                <a:solidFill>
                  <a:schemeClr val="bg2"/>
                </a:solidFill>
              </a:rPr>
              <a:t>B</a:t>
            </a:r>
            <a:r>
              <a:rPr lang="fr-CA">
                <a:solidFill>
                  <a:schemeClr val="bg2"/>
                </a:solidFill>
              </a:rPr>
              <a:t>, la correction est de 0,42 % pour </a:t>
            </a:r>
            <a:r>
              <a:rPr lang="fr-CA" i="1">
                <a:solidFill>
                  <a:schemeClr val="bg2"/>
                </a:solidFill>
              </a:rPr>
              <a:t>J</a:t>
            </a:r>
            <a:r>
              <a:rPr lang="fr-CA">
                <a:solidFill>
                  <a:schemeClr val="bg2"/>
                </a:solidFill>
              </a:rPr>
              <a:t> = 20 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CA">
                <a:solidFill>
                  <a:schemeClr val="bg2"/>
                </a:solidFill>
              </a:rPr>
              <a:t>Nécessité d’observer des valeurs de </a:t>
            </a:r>
            <a:r>
              <a:rPr lang="fr-CA" i="1">
                <a:solidFill>
                  <a:schemeClr val="bg2"/>
                </a:solidFill>
              </a:rPr>
              <a:t>J</a:t>
            </a:r>
            <a:r>
              <a:rPr lang="fr-CA">
                <a:solidFill>
                  <a:schemeClr val="bg2"/>
                </a:solidFill>
              </a:rPr>
              <a:t> élevées ou d’utiliser des appareils de mesure de haute définition pour observer les différences.</a:t>
            </a:r>
            <a:endParaRPr lang="fr-FR">
              <a:solidFill>
                <a:schemeClr val="bg2"/>
              </a:solidFill>
            </a:endParaRPr>
          </a:p>
        </p:txBody>
      </p:sp>
      <p:sp>
        <p:nvSpPr>
          <p:cNvPr id="59413" name="Rectangle 21"/>
          <p:cNvSpPr>
            <a:spLocks noGrp="1" noChangeArrowheads="1"/>
          </p:cNvSpPr>
          <p:nvPr>
            <p:ph type="title"/>
          </p:nvPr>
        </p:nvSpPr>
        <p:spPr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15000"/>
              </a:spcAft>
            </a:pPr>
            <a:r>
              <a:rPr kumimoji="0" lang="fr-CA" sz="4000" b="0">
                <a:solidFill>
                  <a:srgbClr val="003399"/>
                </a:solidFill>
                <a:latin typeface="Times" pitchFamily="18" charset="0"/>
              </a:rPr>
              <a:t>Correction pour la force centrifuge (suite)</a:t>
            </a:r>
            <a:endParaRPr lang="fr-FR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1242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La mécanique classique est insuffisante pour l’interprétation des observations spectroscopiques du mouvement de rotation des molécules diatomiques.</a:t>
            </a:r>
          </a:p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Elle permet de mieux comprendre l’application de la mécanique quantique.</a:t>
            </a:r>
          </a:p>
          <a:p>
            <a:r>
              <a:rPr kumimoji="0" lang="fr-FR">
                <a:solidFill>
                  <a:schemeClr val="bg2"/>
                </a:solidFill>
                <a:latin typeface="Times" pitchFamily="18" charset="0"/>
              </a:rPr>
              <a:t>Quels sont les résultats de cette application 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5791200" cy="990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000" b="0" dirty="0" smtClean="0">
                <a:solidFill>
                  <a:srgbClr val="003399"/>
                </a:solidFill>
                <a:latin typeface="Times New Roman" pitchFamily="18" charset="0"/>
              </a:rPr>
              <a:t>Conclusion</a:t>
            </a:r>
            <a:endParaRPr lang="fr-FR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14478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b="0">
                <a:solidFill>
                  <a:srgbClr val="003399"/>
                </a:solidFill>
                <a:latin typeface="Times" pitchFamily="18" charset="0"/>
              </a:rPr>
              <a:t>Résultats expérimentaux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086600" cy="37338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Absorption dans l’infrarouge lointain, au-delà de 30 </a:t>
            </a:r>
            <a:r>
              <a:rPr lang="fr-FR" dirty="0">
                <a:solidFill>
                  <a:schemeClr val="bg2"/>
                </a:solidFill>
                <a:latin typeface="Symbol" pitchFamily="18" charset="2"/>
              </a:rPr>
              <a:t>m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m.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Sz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Une série de raies à peu près équidistantes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Sz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Observations similaires dans le domaine des hyperfréquences (région de 0,2 à 2 mm)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SzTx/>
              <a:buFont typeface="Wingdings" panose="05000000000000000000" pitchFamily="2" charset="2"/>
              <a:buChar char="Ø"/>
            </a:pP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En général, p</a:t>
            </a:r>
            <a:r>
              <a:rPr lang="fr-FR" dirty="0">
                <a:solidFill>
                  <a:schemeClr val="bg2"/>
                </a:solidFill>
                <a:latin typeface="Times New Roman" pitchFamily="18" charset="0"/>
              </a:rPr>
              <a:t>lus la molécule est lourde plus le spectre se trouve dans une région de grande longueur d’onde</a:t>
            </a:r>
            <a:r>
              <a:rPr lang="fr-CA" dirty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5791200" cy="990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4000" b="0" dirty="0" smtClean="0">
                <a:solidFill>
                  <a:srgbClr val="003399"/>
                </a:solidFill>
                <a:latin typeface="Times New Roman" pitchFamily="18" charset="0"/>
              </a:rPr>
              <a:t>Conclusion</a:t>
            </a:r>
            <a:endParaRPr lang="fr-FR" dirty="0">
              <a:solidFill>
                <a:srgbClr val="003399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894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Les molécules diatomiques ne peuvent tourner qu’avec des niveaux d’énergie quantifiés. </a:t>
            </a:r>
          </a:p>
          <a:p>
            <a:pPr>
              <a:lnSpc>
                <a:spcPct val="90000"/>
              </a:lnSpc>
            </a:pP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Ces niveaux se traduisent par l’introduction d’un nombre quantique de rotation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J.</a:t>
            </a:r>
            <a:endParaRPr kumimoji="0" lang="fr-CA">
              <a:solidFill>
                <a:schemeClr val="bg2"/>
              </a:solidFill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Les transitions acceptables entre ces niveaux sont celles qui obéissent à la règle de sélection </a:t>
            </a:r>
            <a:r>
              <a:rPr kumimoji="0" lang="fr-CA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J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  =  ± 1. </a:t>
            </a:r>
          </a:p>
          <a:p>
            <a:pPr>
              <a:lnSpc>
                <a:spcPct val="90000"/>
              </a:lnSpc>
            </a:pP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L’interprétation du spectre observé dans l’infrarouge très lointain permet de calculer avec une très grande précision la longueur de la liaison de la molécule.</a:t>
            </a:r>
            <a:endParaRPr kumimoji="0" lang="fr-FR">
              <a:solidFill>
                <a:schemeClr val="bg2"/>
              </a:solidFill>
              <a:latin typeface="Times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697833" y="2543968"/>
            <a:ext cx="5537203" cy="935038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sz="3600" dirty="0">
                <a:solidFill>
                  <a:schemeClr val="tx1"/>
                </a:solidFill>
                <a:latin typeface="Times" pitchFamily="18" charset="0"/>
              </a:rPr>
              <a:t>Spectre électromagnétique</a:t>
            </a:r>
            <a:endParaRPr lang="fr-CH" sz="3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724819" y="381000"/>
            <a:ext cx="7315200" cy="5954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CA" sz="2000">
              <a:solidFill>
                <a:schemeClr val="bg2"/>
              </a:solidFill>
            </a:endParaRPr>
          </a:p>
        </p:txBody>
      </p:sp>
      <p:sp>
        <p:nvSpPr>
          <p:cNvPr id="57410" name="Text Box 66"/>
          <p:cNvSpPr txBox="1">
            <a:spLocks noChangeArrowheads="1"/>
          </p:cNvSpPr>
          <p:nvPr/>
        </p:nvSpPr>
        <p:spPr bwMode="auto">
          <a:xfrm>
            <a:off x="2039144" y="495300"/>
            <a:ext cx="1804988" cy="3417888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1800" b="1">
                <a:solidFill>
                  <a:schemeClr val="bg2"/>
                </a:solidFill>
              </a:rPr>
              <a:t>Domaine d’observation </a:t>
            </a:r>
          </a:p>
          <a:p>
            <a:pPr algn="ctr">
              <a:spcBef>
                <a:spcPct val="50000"/>
              </a:spcBef>
            </a:pPr>
            <a:endParaRPr lang="fr-CA" sz="1800" b="1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CA" sz="1800" b="1">
                <a:solidFill>
                  <a:schemeClr val="bg2"/>
                </a:solidFill>
              </a:rPr>
              <a:t>de la rotation des molécules</a:t>
            </a:r>
          </a:p>
          <a:p>
            <a:pPr algn="ctr">
              <a:spcBef>
                <a:spcPct val="50000"/>
              </a:spcBef>
            </a:pPr>
            <a:endParaRPr lang="fr-CA" sz="2000" b="1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fr-CA" sz="2000" b="1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CA" sz="2000" b="1">
                <a:solidFill>
                  <a:schemeClr val="bg2"/>
                </a:solidFill>
              </a:rPr>
              <a:t/>
            </a:r>
            <a:br>
              <a:rPr lang="fr-CA" sz="2000" b="1">
                <a:solidFill>
                  <a:schemeClr val="bg2"/>
                </a:solidFill>
              </a:rPr>
            </a:br>
            <a:endParaRPr lang="fr-CA" sz="2000" b="1">
              <a:solidFill>
                <a:schemeClr val="bg2"/>
              </a:solidFill>
            </a:endParaRPr>
          </a:p>
        </p:txBody>
      </p:sp>
      <p:grpSp>
        <p:nvGrpSpPr>
          <p:cNvPr id="57490" name="Group 146"/>
          <p:cNvGrpSpPr>
            <a:grpSpLocks/>
          </p:cNvGrpSpPr>
          <p:nvPr/>
        </p:nvGrpSpPr>
        <p:grpSpPr bwMode="auto">
          <a:xfrm>
            <a:off x="2018507" y="4619625"/>
            <a:ext cx="6434137" cy="396875"/>
            <a:chOff x="1111" y="2910"/>
            <a:chExt cx="4053" cy="250"/>
          </a:xfrm>
        </p:grpSpPr>
        <p:sp>
          <p:nvSpPr>
            <p:cNvPr id="57412" name="Text Box 68"/>
            <p:cNvSpPr txBox="1">
              <a:spLocks noChangeArrowheads="1"/>
            </p:cNvSpPr>
            <p:nvPr/>
          </p:nvSpPr>
          <p:spPr bwMode="auto">
            <a:xfrm>
              <a:off x="1111" y="2910"/>
              <a:ext cx="10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</a:rPr>
                <a:t>Micro-ondes</a:t>
              </a:r>
            </a:p>
          </p:txBody>
        </p:sp>
        <p:sp>
          <p:nvSpPr>
            <p:cNvPr id="57413" name="Text Box 69"/>
            <p:cNvSpPr txBox="1">
              <a:spLocks noChangeArrowheads="1"/>
            </p:cNvSpPr>
            <p:nvPr/>
          </p:nvSpPr>
          <p:spPr bwMode="auto">
            <a:xfrm>
              <a:off x="2108" y="2910"/>
              <a:ext cx="10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</a:rPr>
                <a:t>Infrarouge</a:t>
              </a:r>
            </a:p>
          </p:txBody>
        </p:sp>
        <p:sp>
          <p:nvSpPr>
            <p:cNvPr id="57414" name="Text Box 70"/>
            <p:cNvSpPr txBox="1">
              <a:spLocks noChangeArrowheads="1"/>
            </p:cNvSpPr>
            <p:nvPr/>
          </p:nvSpPr>
          <p:spPr bwMode="auto">
            <a:xfrm>
              <a:off x="3444" y="2910"/>
              <a:ext cx="8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</a:rPr>
                <a:t>Ultraviolet</a:t>
              </a:r>
            </a:p>
          </p:txBody>
        </p:sp>
        <p:sp>
          <p:nvSpPr>
            <p:cNvPr id="57415" name="Text Box 71"/>
            <p:cNvSpPr txBox="1">
              <a:spLocks noChangeArrowheads="1"/>
            </p:cNvSpPr>
            <p:nvPr/>
          </p:nvSpPr>
          <p:spPr bwMode="auto">
            <a:xfrm>
              <a:off x="4220" y="2910"/>
              <a:ext cx="9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CA" sz="2000" i="1">
                  <a:solidFill>
                    <a:schemeClr val="bg2"/>
                  </a:solidFill>
                </a:rPr>
                <a:t>Rayons X</a:t>
              </a:r>
            </a:p>
          </p:txBody>
        </p:sp>
      </p:grpSp>
      <p:grpSp>
        <p:nvGrpSpPr>
          <p:cNvPr id="57484" name="Group 140"/>
          <p:cNvGrpSpPr>
            <a:grpSpLocks/>
          </p:cNvGrpSpPr>
          <p:nvPr/>
        </p:nvGrpSpPr>
        <p:grpSpPr bwMode="auto">
          <a:xfrm>
            <a:off x="4823619" y="4533900"/>
            <a:ext cx="3930650" cy="1655763"/>
            <a:chOff x="2878" y="2712"/>
            <a:chExt cx="2476" cy="1043"/>
          </a:xfrm>
        </p:grpSpPr>
        <p:pic>
          <p:nvPicPr>
            <p:cNvPr id="57417" name="Picture 73" descr="Spectrvi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8" y="2712"/>
              <a:ext cx="185" cy="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418" name="Picture 74" descr="Spectrvi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8" y="3429"/>
              <a:ext cx="2476" cy="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419" name="Line 75"/>
            <p:cNvSpPr>
              <a:spLocks noChangeShapeType="1"/>
            </p:cNvSpPr>
            <p:nvPr/>
          </p:nvSpPr>
          <p:spPr bwMode="auto">
            <a:xfrm>
              <a:off x="3485" y="3006"/>
              <a:ext cx="1869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7420" name="Line 76"/>
            <p:cNvSpPr>
              <a:spLocks noChangeShapeType="1"/>
            </p:cNvSpPr>
            <p:nvPr/>
          </p:nvSpPr>
          <p:spPr bwMode="auto">
            <a:xfrm flipH="1">
              <a:off x="2883" y="3035"/>
              <a:ext cx="415" cy="39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7421" name="Text Box 77"/>
            <p:cNvSpPr txBox="1">
              <a:spLocks noChangeArrowheads="1"/>
            </p:cNvSpPr>
            <p:nvPr/>
          </p:nvSpPr>
          <p:spPr bwMode="auto">
            <a:xfrm>
              <a:off x="3015" y="3168"/>
              <a:ext cx="15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CA" sz="2000" b="1">
                  <a:solidFill>
                    <a:schemeClr val="bg2"/>
                  </a:solidFill>
                </a:rPr>
                <a:t>Région du visible</a:t>
              </a:r>
              <a:endParaRPr lang="fr-FR" sz="20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57422" name="Group 78"/>
          <p:cNvGrpSpPr>
            <a:grpSpLocks/>
          </p:cNvGrpSpPr>
          <p:nvPr/>
        </p:nvGrpSpPr>
        <p:grpSpPr bwMode="auto">
          <a:xfrm>
            <a:off x="2029619" y="860425"/>
            <a:ext cx="6605588" cy="990600"/>
            <a:chOff x="1118" y="372"/>
            <a:chExt cx="4161" cy="624"/>
          </a:xfrm>
        </p:grpSpPr>
        <p:sp>
          <p:nvSpPr>
            <p:cNvPr id="57423" name="Line 79"/>
            <p:cNvSpPr>
              <a:spLocks noChangeShapeType="1"/>
            </p:cNvSpPr>
            <p:nvPr/>
          </p:nvSpPr>
          <p:spPr bwMode="auto">
            <a:xfrm>
              <a:off x="1118" y="736"/>
              <a:ext cx="407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24" name="Line 80"/>
            <p:cNvSpPr>
              <a:spLocks noChangeShapeType="1"/>
            </p:cNvSpPr>
            <p:nvPr/>
          </p:nvSpPr>
          <p:spPr bwMode="auto">
            <a:xfrm>
              <a:off x="1468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25" name="Line 81"/>
            <p:cNvSpPr>
              <a:spLocks noChangeShapeType="1"/>
            </p:cNvSpPr>
            <p:nvPr/>
          </p:nvSpPr>
          <p:spPr bwMode="auto">
            <a:xfrm>
              <a:off x="1823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26" name="Line 82"/>
            <p:cNvSpPr>
              <a:spLocks noChangeShapeType="1"/>
            </p:cNvSpPr>
            <p:nvPr/>
          </p:nvSpPr>
          <p:spPr bwMode="auto">
            <a:xfrm>
              <a:off x="2168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27" name="Line 83"/>
            <p:cNvSpPr>
              <a:spLocks noChangeShapeType="1"/>
            </p:cNvSpPr>
            <p:nvPr/>
          </p:nvSpPr>
          <p:spPr bwMode="auto">
            <a:xfrm>
              <a:off x="2532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28" name="Line 84"/>
            <p:cNvSpPr>
              <a:spLocks noChangeShapeType="1"/>
            </p:cNvSpPr>
            <p:nvPr/>
          </p:nvSpPr>
          <p:spPr bwMode="auto">
            <a:xfrm>
              <a:off x="2878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29" name="Line 85"/>
            <p:cNvSpPr>
              <a:spLocks noChangeShapeType="1"/>
            </p:cNvSpPr>
            <p:nvPr/>
          </p:nvSpPr>
          <p:spPr bwMode="auto">
            <a:xfrm>
              <a:off x="3241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30" name="Line 86"/>
            <p:cNvSpPr>
              <a:spLocks noChangeShapeType="1"/>
            </p:cNvSpPr>
            <p:nvPr/>
          </p:nvSpPr>
          <p:spPr bwMode="auto">
            <a:xfrm>
              <a:off x="3587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31" name="Line 87"/>
            <p:cNvSpPr>
              <a:spLocks noChangeShapeType="1"/>
            </p:cNvSpPr>
            <p:nvPr/>
          </p:nvSpPr>
          <p:spPr bwMode="auto">
            <a:xfrm>
              <a:off x="3950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32" name="Line 88"/>
            <p:cNvSpPr>
              <a:spLocks noChangeShapeType="1"/>
            </p:cNvSpPr>
            <p:nvPr/>
          </p:nvSpPr>
          <p:spPr bwMode="auto">
            <a:xfrm>
              <a:off x="4305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33" name="Line 89"/>
            <p:cNvSpPr>
              <a:spLocks noChangeShapeType="1"/>
            </p:cNvSpPr>
            <p:nvPr/>
          </p:nvSpPr>
          <p:spPr bwMode="auto">
            <a:xfrm>
              <a:off x="4659" y="651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34" name="Text Box 90"/>
            <p:cNvSpPr txBox="1">
              <a:spLocks noChangeArrowheads="1"/>
            </p:cNvSpPr>
            <p:nvPr/>
          </p:nvSpPr>
          <p:spPr bwMode="auto">
            <a:xfrm>
              <a:off x="3456" y="372"/>
              <a:ext cx="18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dirty="0" smtClean="0">
                  <a:solidFill>
                    <a:schemeClr val="bg2"/>
                  </a:solidFill>
                </a:rPr>
                <a:t>Longueur </a:t>
              </a:r>
              <a:r>
                <a:rPr lang="fr-CA" sz="2000" dirty="0">
                  <a:solidFill>
                    <a:schemeClr val="bg2"/>
                  </a:solidFill>
                </a:rPr>
                <a:t>d’onde </a:t>
              </a:r>
              <a:r>
                <a:rPr lang="fr-CA" sz="2000" dirty="0">
                  <a:solidFill>
                    <a:schemeClr val="bg2"/>
                  </a:solidFill>
                  <a:latin typeface="Symbol" pitchFamily="18" charset="2"/>
                </a:rPr>
                <a:t>l</a:t>
              </a:r>
              <a:r>
                <a:rPr lang="fr-CA" sz="2000" dirty="0">
                  <a:solidFill>
                    <a:schemeClr val="bg2"/>
                  </a:solidFill>
                </a:rPr>
                <a:t> (nm)</a:t>
              </a:r>
              <a:endParaRPr lang="fr-CA" dirty="0">
                <a:solidFill>
                  <a:schemeClr val="bg2"/>
                </a:solidFill>
              </a:endParaRPr>
            </a:p>
          </p:txBody>
        </p:sp>
        <p:sp>
          <p:nvSpPr>
            <p:cNvPr id="57435" name="Text Box 91"/>
            <p:cNvSpPr txBox="1">
              <a:spLocks noChangeArrowheads="1"/>
            </p:cNvSpPr>
            <p:nvPr/>
          </p:nvSpPr>
          <p:spPr bwMode="auto">
            <a:xfrm>
              <a:off x="1600" y="427"/>
              <a:ext cx="4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CA" sz="2000">
                <a:solidFill>
                  <a:schemeClr val="bg2"/>
                </a:solidFill>
              </a:endParaRPr>
            </a:p>
          </p:txBody>
        </p:sp>
        <p:sp>
          <p:nvSpPr>
            <p:cNvPr id="57436" name="Text Box 92"/>
            <p:cNvSpPr txBox="1">
              <a:spLocks noChangeArrowheads="1"/>
            </p:cNvSpPr>
            <p:nvPr/>
          </p:nvSpPr>
          <p:spPr bwMode="auto">
            <a:xfrm>
              <a:off x="4554" y="736"/>
              <a:ext cx="3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0,1</a:t>
              </a:r>
            </a:p>
          </p:txBody>
        </p:sp>
        <p:sp>
          <p:nvSpPr>
            <p:cNvPr id="57437" name="Text Box 93"/>
            <p:cNvSpPr txBox="1">
              <a:spLocks noChangeArrowheads="1"/>
            </p:cNvSpPr>
            <p:nvPr/>
          </p:nvSpPr>
          <p:spPr bwMode="auto">
            <a:xfrm>
              <a:off x="3827" y="746"/>
              <a:ext cx="3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57438" name="Text Box 94"/>
            <p:cNvSpPr txBox="1">
              <a:spLocks noChangeArrowheads="1"/>
            </p:cNvSpPr>
            <p:nvPr/>
          </p:nvSpPr>
          <p:spPr bwMode="auto">
            <a:xfrm>
              <a:off x="3072" y="735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3</a:t>
              </a:r>
              <a:endParaRPr lang="fr-CA" sz="2000">
                <a:solidFill>
                  <a:schemeClr val="bg2"/>
                </a:solidFill>
              </a:endParaRPr>
            </a:p>
          </p:txBody>
        </p:sp>
        <p:sp>
          <p:nvSpPr>
            <p:cNvPr id="57439" name="Text Box 95"/>
            <p:cNvSpPr txBox="1">
              <a:spLocks noChangeArrowheads="1"/>
            </p:cNvSpPr>
            <p:nvPr/>
          </p:nvSpPr>
          <p:spPr bwMode="auto">
            <a:xfrm>
              <a:off x="2327" y="735"/>
              <a:ext cx="4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5</a:t>
              </a:r>
            </a:p>
          </p:txBody>
        </p:sp>
      </p:grpSp>
      <p:grpSp>
        <p:nvGrpSpPr>
          <p:cNvPr id="57459" name="Group 115"/>
          <p:cNvGrpSpPr>
            <a:grpSpLocks/>
          </p:cNvGrpSpPr>
          <p:nvPr/>
        </p:nvGrpSpPr>
        <p:grpSpPr bwMode="auto">
          <a:xfrm>
            <a:off x="2018507" y="2813050"/>
            <a:ext cx="6794500" cy="919163"/>
            <a:chOff x="1111" y="1772"/>
            <a:chExt cx="4280" cy="579"/>
          </a:xfrm>
        </p:grpSpPr>
        <p:sp>
          <p:nvSpPr>
            <p:cNvPr id="57460" name="Line 116"/>
            <p:cNvSpPr>
              <a:spLocks noChangeShapeType="1"/>
            </p:cNvSpPr>
            <p:nvPr/>
          </p:nvSpPr>
          <p:spPr bwMode="auto">
            <a:xfrm>
              <a:off x="1111" y="2101"/>
              <a:ext cx="407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1" name="Line 117"/>
            <p:cNvSpPr>
              <a:spLocks noChangeShapeType="1"/>
            </p:cNvSpPr>
            <p:nvPr/>
          </p:nvSpPr>
          <p:spPr bwMode="auto">
            <a:xfrm>
              <a:off x="1705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2" name="Line 118"/>
            <p:cNvSpPr>
              <a:spLocks noChangeShapeType="1"/>
            </p:cNvSpPr>
            <p:nvPr/>
          </p:nvSpPr>
          <p:spPr bwMode="auto">
            <a:xfrm>
              <a:off x="2060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3" name="Line 119"/>
            <p:cNvSpPr>
              <a:spLocks noChangeShapeType="1"/>
            </p:cNvSpPr>
            <p:nvPr/>
          </p:nvSpPr>
          <p:spPr bwMode="auto">
            <a:xfrm>
              <a:off x="2405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4" name="Line 120"/>
            <p:cNvSpPr>
              <a:spLocks noChangeShapeType="1"/>
            </p:cNvSpPr>
            <p:nvPr/>
          </p:nvSpPr>
          <p:spPr bwMode="auto">
            <a:xfrm>
              <a:off x="2769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5" name="Line 121"/>
            <p:cNvSpPr>
              <a:spLocks noChangeShapeType="1"/>
            </p:cNvSpPr>
            <p:nvPr/>
          </p:nvSpPr>
          <p:spPr bwMode="auto">
            <a:xfrm>
              <a:off x="3115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6" name="Line 122"/>
            <p:cNvSpPr>
              <a:spLocks noChangeShapeType="1"/>
            </p:cNvSpPr>
            <p:nvPr/>
          </p:nvSpPr>
          <p:spPr bwMode="auto">
            <a:xfrm>
              <a:off x="3478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7" name="Line 123"/>
            <p:cNvSpPr>
              <a:spLocks noChangeShapeType="1"/>
            </p:cNvSpPr>
            <p:nvPr/>
          </p:nvSpPr>
          <p:spPr bwMode="auto">
            <a:xfrm>
              <a:off x="3824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8" name="Line 124"/>
            <p:cNvSpPr>
              <a:spLocks noChangeShapeType="1"/>
            </p:cNvSpPr>
            <p:nvPr/>
          </p:nvSpPr>
          <p:spPr bwMode="auto">
            <a:xfrm>
              <a:off x="4187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69" name="Line 125"/>
            <p:cNvSpPr>
              <a:spLocks noChangeShapeType="1"/>
            </p:cNvSpPr>
            <p:nvPr/>
          </p:nvSpPr>
          <p:spPr bwMode="auto">
            <a:xfrm>
              <a:off x="4542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70" name="Line 126"/>
            <p:cNvSpPr>
              <a:spLocks noChangeShapeType="1"/>
            </p:cNvSpPr>
            <p:nvPr/>
          </p:nvSpPr>
          <p:spPr bwMode="auto">
            <a:xfrm>
              <a:off x="4896" y="2016"/>
              <a:ext cx="0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71" name="Text Box 127"/>
            <p:cNvSpPr txBox="1">
              <a:spLocks noChangeArrowheads="1"/>
            </p:cNvSpPr>
            <p:nvPr/>
          </p:nvSpPr>
          <p:spPr bwMode="auto">
            <a:xfrm>
              <a:off x="1518" y="2100"/>
              <a:ext cx="4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57472" name="Text Box 128"/>
            <p:cNvSpPr txBox="1">
              <a:spLocks noChangeArrowheads="1"/>
            </p:cNvSpPr>
            <p:nvPr/>
          </p:nvSpPr>
          <p:spPr bwMode="auto">
            <a:xfrm>
              <a:off x="2235" y="2101"/>
              <a:ext cx="4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12</a:t>
              </a:r>
            </a:p>
          </p:txBody>
        </p:sp>
        <p:sp>
          <p:nvSpPr>
            <p:cNvPr id="57473" name="Text Box 129"/>
            <p:cNvSpPr txBox="1">
              <a:spLocks noChangeArrowheads="1"/>
            </p:cNvSpPr>
            <p:nvPr/>
          </p:nvSpPr>
          <p:spPr bwMode="auto">
            <a:xfrm>
              <a:off x="2945" y="2101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14</a:t>
              </a:r>
            </a:p>
          </p:txBody>
        </p:sp>
        <p:sp>
          <p:nvSpPr>
            <p:cNvPr id="57474" name="Text Box 130"/>
            <p:cNvSpPr txBox="1">
              <a:spLocks noChangeArrowheads="1"/>
            </p:cNvSpPr>
            <p:nvPr/>
          </p:nvSpPr>
          <p:spPr bwMode="auto">
            <a:xfrm>
              <a:off x="3673" y="2100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16</a:t>
              </a:r>
            </a:p>
          </p:txBody>
        </p:sp>
        <p:sp>
          <p:nvSpPr>
            <p:cNvPr id="57475" name="Text Box 131"/>
            <p:cNvSpPr txBox="1">
              <a:spLocks noChangeArrowheads="1"/>
            </p:cNvSpPr>
            <p:nvPr/>
          </p:nvSpPr>
          <p:spPr bwMode="auto">
            <a:xfrm>
              <a:off x="4364" y="2100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18</a:t>
              </a:r>
            </a:p>
          </p:txBody>
        </p:sp>
        <p:sp>
          <p:nvSpPr>
            <p:cNvPr id="57476" name="Text Box 132"/>
            <p:cNvSpPr txBox="1">
              <a:spLocks noChangeArrowheads="1"/>
            </p:cNvSpPr>
            <p:nvPr/>
          </p:nvSpPr>
          <p:spPr bwMode="auto">
            <a:xfrm>
              <a:off x="3891" y="1772"/>
              <a:ext cx="15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 dirty="0" smtClean="0">
                  <a:solidFill>
                    <a:schemeClr val="bg2"/>
                  </a:solidFill>
                </a:rPr>
                <a:t>Fréquence </a:t>
              </a:r>
              <a:r>
                <a:rPr lang="fr-CA" sz="2000" i="1" dirty="0">
                  <a:solidFill>
                    <a:schemeClr val="bg2"/>
                  </a:solidFill>
                  <a:latin typeface="Symbol" pitchFamily="18" charset="2"/>
                </a:rPr>
                <a:t>n</a:t>
              </a:r>
              <a:r>
                <a:rPr lang="fr-CA" sz="2000" dirty="0">
                  <a:solidFill>
                    <a:schemeClr val="bg2"/>
                  </a:solidFill>
                </a:rPr>
                <a:t> (hertz)</a:t>
              </a:r>
            </a:p>
          </p:txBody>
        </p:sp>
      </p:grpSp>
      <p:grpSp>
        <p:nvGrpSpPr>
          <p:cNvPr id="57485" name="Group 141"/>
          <p:cNvGrpSpPr>
            <a:grpSpLocks/>
          </p:cNvGrpSpPr>
          <p:nvPr/>
        </p:nvGrpSpPr>
        <p:grpSpPr bwMode="auto">
          <a:xfrm>
            <a:off x="3842544" y="1281113"/>
            <a:ext cx="1536700" cy="3589337"/>
            <a:chOff x="2260" y="721"/>
            <a:chExt cx="968" cy="2261"/>
          </a:xfrm>
        </p:grpSpPr>
        <p:sp>
          <p:nvSpPr>
            <p:cNvPr id="57478" name="Line 134"/>
            <p:cNvSpPr>
              <a:spLocks noChangeShapeType="1"/>
            </p:cNvSpPr>
            <p:nvPr/>
          </p:nvSpPr>
          <p:spPr bwMode="auto">
            <a:xfrm>
              <a:off x="2763" y="721"/>
              <a:ext cx="0" cy="22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79" name="Text Box 135"/>
            <p:cNvSpPr txBox="1">
              <a:spLocks noChangeArrowheads="1"/>
            </p:cNvSpPr>
            <p:nvPr/>
          </p:nvSpPr>
          <p:spPr bwMode="auto">
            <a:xfrm rot="-5400000">
              <a:off x="2238" y="2383"/>
              <a:ext cx="8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rgbClr val="FF0000"/>
                  </a:solidFill>
                </a:rPr>
                <a:t>1 kcal/mol</a:t>
              </a:r>
              <a:endParaRPr lang="fr-CA" sz="2000">
                <a:solidFill>
                  <a:schemeClr val="bg2"/>
                </a:solidFill>
              </a:endParaRPr>
            </a:p>
          </p:txBody>
        </p:sp>
        <p:sp>
          <p:nvSpPr>
            <p:cNvPr id="57480" name="Line 136"/>
            <p:cNvSpPr>
              <a:spLocks noChangeShapeType="1"/>
            </p:cNvSpPr>
            <p:nvPr/>
          </p:nvSpPr>
          <p:spPr bwMode="auto">
            <a:xfrm>
              <a:off x="2496" y="735"/>
              <a:ext cx="0" cy="22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81" name="Text Box 137"/>
            <p:cNvSpPr txBox="1">
              <a:spLocks noChangeArrowheads="1"/>
            </p:cNvSpPr>
            <p:nvPr/>
          </p:nvSpPr>
          <p:spPr bwMode="auto">
            <a:xfrm rot="-5400000">
              <a:off x="2004" y="2441"/>
              <a:ext cx="7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rgbClr val="FF0000"/>
                  </a:solidFill>
                </a:rPr>
                <a:t>1 kJ/mol</a:t>
              </a:r>
              <a:endParaRPr lang="fr-CA" sz="2000">
                <a:solidFill>
                  <a:schemeClr val="bg2"/>
                </a:solidFill>
              </a:endParaRPr>
            </a:p>
          </p:txBody>
        </p:sp>
        <p:sp>
          <p:nvSpPr>
            <p:cNvPr id="57482" name="Line 138"/>
            <p:cNvSpPr>
              <a:spLocks noChangeShapeType="1"/>
            </p:cNvSpPr>
            <p:nvPr/>
          </p:nvSpPr>
          <p:spPr bwMode="auto">
            <a:xfrm>
              <a:off x="3205" y="736"/>
              <a:ext cx="0" cy="22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483" name="Text Box 139"/>
            <p:cNvSpPr txBox="1">
              <a:spLocks noChangeArrowheads="1"/>
            </p:cNvSpPr>
            <p:nvPr/>
          </p:nvSpPr>
          <p:spPr bwMode="auto">
            <a:xfrm rot="-5400000">
              <a:off x="2693" y="2394"/>
              <a:ext cx="8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rgbClr val="FF0000"/>
                  </a:solidFill>
                </a:rPr>
                <a:t>1 eV</a:t>
              </a:r>
              <a:endParaRPr lang="fr-CA" sz="2000">
                <a:solidFill>
                  <a:schemeClr val="bg2"/>
                </a:solidFill>
              </a:endParaRPr>
            </a:p>
          </p:txBody>
        </p:sp>
      </p:grpSp>
      <p:grpSp>
        <p:nvGrpSpPr>
          <p:cNvPr id="57491" name="Group 147"/>
          <p:cNvGrpSpPr>
            <a:grpSpLocks/>
          </p:cNvGrpSpPr>
          <p:nvPr/>
        </p:nvGrpSpPr>
        <p:grpSpPr bwMode="auto">
          <a:xfrm>
            <a:off x="2037557" y="1846263"/>
            <a:ext cx="6731000" cy="928687"/>
            <a:chOff x="1123" y="1163"/>
            <a:chExt cx="4240" cy="585"/>
          </a:xfrm>
        </p:grpSpPr>
        <p:grpSp>
          <p:nvGrpSpPr>
            <p:cNvPr id="57441" name="Group 97"/>
            <p:cNvGrpSpPr>
              <a:grpSpLocks/>
            </p:cNvGrpSpPr>
            <p:nvPr/>
          </p:nvGrpSpPr>
          <p:grpSpPr bwMode="auto">
            <a:xfrm>
              <a:off x="1123" y="1419"/>
              <a:ext cx="4071" cy="81"/>
              <a:chOff x="1123" y="1329"/>
              <a:chExt cx="4071" cy="81"/>
            </a:xfrm>
          </p:grpSpPr>
          <p:sp>
            <p:nvSpPr>
              <p:cNvPr id="57442" name="Line 98"/>
              <p:cNvSpPr>
                <a:spLocks noChangeShapeType="1"/>
              </p:cNvSpPr>
              <p:nvPr/>
            </p:nvSpPr>
            <p:spPr bwMode="auto">
              <a:xfrm>
                <a:off x="1123" y="1396"/>
                <a:ext cx="4071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3" name="Line 99"/>
              <p:cNvSpPr>
                <a:spLocks noChangeShapeType="1"/>
              </p:cNvSpPr>
              <p:nvPr/>
            </p:nvSpPr>
            <p:spPr bwMode="auto">
              <a:xfrm>
                <a:off x="1473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4" name="Line 100"/>
              <p:cNvSpPr>
                <a:spLocks noChangeShapeType="1"/>
              </p:cNvSpPr>
              <p:nvPr/>
            </p:nvSpPr>
            <p:spPr bwMode="auto">
              <a:xfrm>
                <a:off x="1828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5" name="Line 101"/>
              <p:cNvSpPr>
                <a:spLocks noChangeShapeType="1"/>
              </p:cNvSpPr>
              <p:nvPr/>
            </p:nvSpPr>
            <p:spPr bwMode="auto">
              <a:xfrm>
                <a:off x="2173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6" name="Line 102"/>
              <p:cNvSpPr>
                <a:spLocks noChangeShapeType="1"/>
              </p:cNvSpPr>
              <p:nvPr/>
            </p:nvSpPr>
            <p:spPr bwMode="auto">
              <a:xfrm>
                <a:off x="2537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7" name="Line 103"/>
              <p:cNvSpPr>
                <a:spLocks noChangeShapeType="1"/>
              </p:cNvSpPr>
              <p:nvPr/>
            </p:nvSpPr>
            <p:spPr bwMode="auto">
              <a:xfrm>
                <a:off x="2883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8" name="Line 104"/>
              <p:cNvSpPr>
                <a:spLocks noChangeShapeType="1"/>
              </p:cNvSpPr>
              <p:nvPr/>
            </p:nvSpPr>
            <p:spPr bwMode="auto">
              <a:xfrm>
                <a:off x="3246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49" name="Line 105"/>
              <p:cNvSpPr>
                <a:spLocks noChangeShapeType="1"/>
              </p:cNvSpPr>
              <p:nvPr/>
            </p:nvSpPr>
            <p:spPr bwMode="auto">
              <a:xfrm>
                <a:off x="3592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50" name="Line 106"/>
              <p:cNvSpPr>
                <a:spLocks noChangeShapeType="1"/>
              </p:cNvSpPr>
              <p:nvPr/>
            </p:nvSpPr>
            <p:spPr bwMode="auto">
              <a:xfrm>
                <a:off x="3955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51" name="Line 107"/>
              <p:cNvSpPr>
                <a:spLocks noChangeShapeType="1"/>
              </p:cNvSpPr>
              <p:nvPr/>
            </p:nvSpPr>
            <p:spPr bwMode="auto">
              <a:xfrm>
                <a:off x="4310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452" name="Line 108"/>
              <p:cNvSpPr>
                <a:spLocks noChangeShapeType="1"/>
              </p:cNvSpPr>
              <p:nvPr/>
            </p:nvSpPr>
            <p:spPr bwMode="auto">
              <a:xfrm>
                <a:off x="4664" y="1329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7453" name="Text Box 109"/>
            <p:cNvSpPr txBox="1">
              <a:spLocks noChangeArrowheads="1"/>
            </p:cNvSpPr>
            <p:nvPr/>
          </p:nvSpPr>
          <p:spPr bwMode="auto">
            <a:xfrm>
              <a:off x="3778" y="1494"/>
              <a:ext cx="4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6</a:t>
              </a:r>
            </a:p>
          </p:txBody>
        </p:sp>
        <p:sp>
          <p:nvSpPr>
            <p:cNvPr id="57454" name="Text Box 110"/>
            <p:cNvSpPr txBox="1">
              <a:spLocks noChangeArrowheads="1"/>
            </p:cNvSpPr>
            <p:nvPr/>
          </p:nvSpPr>
          <p:spPr bwMode="auto">
            <a:xfrm>
              <a:off x="3092" y="1490"/>
              <a:ext cx="4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57455" name="Text Box 111"/>
            <p:cNvSpPr txBox="1">
              <a:spLocks noChangeArrowheads="1"/>
            </p:cNvSpPr>
            <p:nvPr/>
          </p:nvSpPr>
          <p:spPr bwMode="auto">
            <a:xfrm>
              <a:off x="4519" y="1498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</a:t>
              </a:r>
              <a:r>
                <a:rPr lang="fr-CA" sz="2000" baseline="30000">
                  <a:solidFill>
                    <a:schemeClr val="bg2"/>
                  </a:solidFill>
                </a:rPr>
                <a:t>8</a:t>
              </a:r>
            </a:p>
          </p:txBody>
        </p:sp>
        <p:sp>
          <p:nvSpPr>
            <p:cNvPr id="57456" name="Text Box 112"/>
            <p:cNvSpPr txBox="1">
              <a:spLocks noChangeArrowheads="1"/>
            </p:cNvSpPr>
            <p:nvPr/>
          </p:nvSpPr>
          <p:spPr bwMode="auto">
            <a:xfrm>
              <a:off x="2395" y="1487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100</a:t>
              </a:r>
            </a:p>
          </p:txBody>
        </p:sp>
        <p:sp>
          <p:nvSpPr>
            <p:cNvPr id="57457" name="Text Box 113"/>
            <p:cNvSpPr txBox="1">
              <a:spLocks noChangeArrowheads="1"/>
            </p:cNvSpPr>
            <p:nvPr/>
          </p:nvSpPr>
          <p:spPr bwMode="auto">
            <a:xfrm>
              <a:off x="1723" y="1477"/>
              <a:ext cx="3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57458" name="Text Box 114"/>
            <p:cNvSpPr txBox="1">
              <a:spLocks noChangeArrowheads="1"/>
            </p:cNvSpPr>
            <p:nvPr/>
          </p:nvSpPr>
          <p:spPr bwMode="auto">
            <a:xfrm>
              <a:off x="4074" y="1163"/>
              <a:ext cx="12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2000">
                  <a:solidFill>
                    <a:schemeClr val="bg2"/>
                  </a:solidFill>
                </a:rPr>
                <a:t>Énergie </a:t>
              </a:r>
              <a:r>
                <a:rPr lang="fr-CA" sz="2000" i="1">
                  <a:solidFill>
                    <a:schemeClr val="bg2"/>
                  </a:solidFill>
                  <a:latin typeface="Symbol" pitchFamily="18" charset="2"/>
                </a:rPr>
                <a:t>n</a:t>
              </a:r>
              <a:r>
                <a:rPr lang="fr-CA" sz="2000">
                  <a:solidFill>
                    <a:schemeClr val="bg2"/>
                  </a:solidFill>
                </a:rPr>
                <a:t> (cm</a:t>
              </a:r>
              <a:r>
                <a:rPr lang="fr-CA" sz="2000" baseline="30000">
                  <a:solidFill>
                    <a:schemeClr val="bg2"/>
                  </a:solidFill>
                  <a:latin typeface="Symbol" pitchFamily="18" charset="2"/>
                </a:rPr>
                <a:t>-</a:t>
              </a:r>
              <a:r>
                <a:rPr lang="fr-CA" sz="2000" baseline="30000">
                  <a:solidFill>
                    <a:schemeClr val="bg2"/>
                  </a:solidFill>
                </a:rPr>
                <a:t>1</a:t>
              </a:r>
              <a:r>
                <a:rPr lang="fr-CA" sz="2000">
                  <a:solidFill>
                    <a:schemeClr val="bg2"/>
                  </a:solidFill>
                </a:rPr>
                <a:t>)</a:t>
              </a:r>
            </a:p>
          </p:txBody>
        </p:sp>
        <p:sp>
          <p:nvSpPr>
            <p:cNvPr id="57487" name="Line 143"/>
            <p:cNvSpPr>
              <a:spLocks noChangeShapeType="1"/>
            </p:cNvSpPr>
            <p:nvPr/>
          </p:nvSpPr>
          <p:spPr bwMode="auto">
            <a:xfrm>
              <a:off x="4695" y="1233"/>
              <a:ext cx="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981200" y="2514600"/>
            <a:ext cx="6477000" cy="1752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sz="3600">
                <a:solidFill>
                  <a:srgbClr val="003399"/>
                </a:solidFill>
                <a:latin typeface="Times New Roman" pitchFamily="18" charset="0"/>
              </a:rPr>
              <a:t>Absorption de HCl gazeux </a:t>
            </a:r>
            <a:br>
              <a:rPr lang="fr-CA" sz="360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fr-CA" sz="3600">
                <a:solidFill>
                  <a:srgbClr val="003399"/>
                </a:solidFill>
                <a:latin typeface="Times New Roman" pitchFamily="18" charset="0"/>
              </a:rPr>
              <a:t>dans la région des micro-ondes</a:t>
            </a:r>
            <a:endParaRPr lang="fr-CA">
              <a:solidFill>
                <a:srgbClr val="003399"/>
              </a:solidFill>
            </a:endParaRPr>
          </a:p>
        </p:txBody>
      </p:sp>
      <p:grpSp>
        <p:nvGrpSpPr>
          <p:cNvPr id="28709" name="Group 37"/>
          <p:cNvGrpSpPr>
            <a:grpSpLocks/>
          </p:cNvGrpSpPr>
          <p:nvPr/>
        </p:nvGrpSpPr>
        <p:grpSpPr bwMode="auto">
          <a:xfrm>
            <a:off x="2362200" y="228600"/>
            <a:ext cx="6324600" cy="1219200"/>
            <a:chOff x="1488" y="144"/>
            <a:chExt cx="3984" cy="768"/>
          </a:xfrm>
        </p:grpSpPr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1488" y="144"/>
              <a:ext cx="398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>
              <a:off x="1584" y="768"/>
              <a:ext cx="355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>
              <a:off x="3024" y="576"/>
              <a:ext cx="48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>
              <a:off x="2064" y="28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>
              <a:off x="2544" y="28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>
              <a:off x="3024" y="28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>
              <a:off x="3504" y="28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3984" y="28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auto">
            <a:xfrm>
              <a:off x="4464" y="28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04" name="Text Box 32"/>
            <p:cNvSpPr txBox="1">
              <a:spLocks noChangeArrowheads="1"/>
            </p:cNvSpPr>
            <p:nvPr/>
          </p:nvSpPr>
          <p:spPr bwMode="auto">
            <a:xfrm>
              <a:off x="4608" y="384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>
                  <a:solidFill>
                    <a:srgbClr val="006600"/>
                  </a:solidFill>
                  <a:latin typeface="Symbol" pitchFamily="18" charset="2"/>
                </a:rPr>
                <a:t>n</a:t>
              </a:r>
              <a:r>
                <a:rPr kumimoji="0" lang="fr-CA">
                  <a:solidFill>
                    <a:srgbClr val="006600"/>
                  </a:solidFill>
                </a:rPr>
                <a:t>  ( cm</a:t>
              </a:r>
              <a:r>
                <a:rPr kumimoji="0" lang="fr-CA" b="1" baseline="30000">
                  <a:solidFill>
                    <a:srgbClr val="006600"/>
                  </a:solidFill>
                  <a:latin typeface="Symbol" pitchFamily="18" charset="2"/>
                </a:rPr>
                <a:t>-</a:t>
              </a:r>
              <a:r>
                <a:rPr kumimoji="0" lang="fr-CA" b="1" baseline="30000">
                  <a:solidFill>
                    <a:srgbClr val="006600"/>
                  </a:solidFill>
                </a:rPr>
                <a:t>1</a:t>
              </a:r>
              <a:r>
                <a:rPr kumimoji="0" lang="fr-CA">
                  <a:solidFill>
                    <a:srgbClr val="006600"/>
                  </a:solidFill>
                </a:rPr>
                <a:t>)</a:t>
              </a:r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>
              <a:off x="4656" y="480"/>
              <a:ext cx="144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28714" name="Group 42"/>
          <p:cNvGrpSpPr>
            <a:grpSpLocks/>
          </p:cNvGrpSpPr>
          <p:nvPr/>
        </p:nvGrpSpPr>
        <p:grpSpPr bwMode="auto">
          <a:xfrm>
            <a:off x="2908300" y="1524000"/>
            <a:ext cx="5816600" cy="5029200"/>
            <a:chOff x="1832" y="960"/>
            <a:chExt cx="3664" cy="3168"/>
          </a:xfrm>
        </p:grpSpPr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1832" y="960"/>
            <a:ext cx="3664" cy="3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9" name="Document" r:id="rId3" imgW="7284720" imgH="6292596" progId="Word.Document.8">
                    <p:embed/>
                  </p:oleObj>
                </mc:Choice>
                <mc:Fallback>
                  <p:oleObj name="Document" r:id="rId3" imgW="7284720" imgH="6292596" progId="Word.Document.8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2" y="960"/>
                          <a:ext cx="3664" cy="3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10" name="Line 38"/>
            <p:cNvSpPr>
              <a:spLocks noChangeShapeType="1"/>
            </p:cNvSpPr>
            <p:nvPr/>
          </p:nvSpPr>
          <p:spPr bwMode="auto">
            <a:xfrm>
              <a:off x="2064" y="1056"/>
              <a:ext cx="14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11" name="Line 39"/>
            <p:cNvSpPr>
              <a:spLocks noChangeShapeType="1"/>
            </p:cNvSpPr>
            <p:nvPr/>
          </p:nvSpPr>
          <p:spPr bwMode="auto">
            <a:xfrm>
              <a:off x="2928" y="1152"/>
              <a:ext cx="14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8712" name="Line 40"/>
            <p:cNvSpPr>
              <a:spLocks noChangeShapeType="1"/>
            </p:cNvSpPr>
            <p:nvPr/>
          </p:nvSpPr>
          <p:spPr bwMode="auto">
            <a:xfrm>
              <a:off x="4608" y="1056"/>
              <a:ext cx="14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0825"/>
            <a:ext cx="6781800" cy="13716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Rationalisation </a:t>
            </a:r>
            <a:br>
              <a:rPr lang="fr-CA" sz="4400" b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fr-CA" sz="4400" b="0">
                <a:solidFill>
                  <a:srgbClr val="003399"/>
                </a:solidFill>
                <a:latin typeface="Times New Roman" pitchFamily="18" charset="0"/>
              </a:rPr>
              <a:t>du spectre de rotation</a:t>
            </a:r>
            <a:endParaRPr lang="fr-CA">
              <a:solidFill>
                <a:srgbClr val="003399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2057400"/>
          </a:xfrm>
          <a:solidFill>
            <a:schemeClr val="accent1"/>
          </a:solidFill>
          <a:ln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Les nombres d’ondes sont assez bien représentés par la formule    </a:t>
            </a:r>
            <a:r>
              <a:rPr kumimoji="0" lang="fr-CA" i="1">
                <a:solidFill>
                  <a:schemeClr val="bg2"/>
                </a:solidFill>
                <a:latin typeface="Symbol" pitchFamily="18" charset="2"/>
              </a:rPr>
              <a:t>n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 =   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a m  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(pour HCl :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kumimoji="0" lang="fr-CA" i="1">
                <a:solidFill>
                  <a:schemeClr val="bg2"/>
                </a:solidFill>
                <a:latin typeface="Symbol" pitchFamily="18" charset="2"/>
              </a:rPr>
              <a:t>n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 =   20,51</a:t>
            </a:r>
            <a:r>
              <a:rPr kumimoji="0" lang="fr-CA" i="1">
                <a:solidFill>
                  <a:schemeClr val="bg2"/>
                </a:solidFill>
                <a:latin typeface="Times" pitchFamily="18" charset="0"/>
              </a:rPr>
              <a:t> m</a:t>
            </a:r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 ).</a:t>
            </a:r>
          </a:p>
          <a:p>
            <a:r>
              <a:rPr kumimoji="0" lang="fr-CA">
                <a:solidFill>
                  <a:schemeClr val="bg2"/>
                </a:solidFill>
                <a:latin typeface="Times" pitchFamily="18" charset="0"/>
              </a:rPr>
              <a:t>La différence des nombres d’ondes de deux raies successives s’exprime sous la forme :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890838" y="2301875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197600" y="22860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7010400" y="3048000"/>
          <a:ext cx="150971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Document" r:id="rId3" imgW="1537940" imgH="954154" progId="Word.Document.8">
                  <p:embed/>
                </p:oleObj>
              </mc:Choice>
              <mc:Fallback>
                <p:oleObj name="Document" r:id="rId3" imgW="1537940" imgH="954154" progId="Word.Document.8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8000"/>
                        <a:ext cx="150971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09600" y="3886200"/>
            <a:ext cx="80772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800">
                <a:solidFill>
                  <a:schemeClr val="bg2"/>
                </a:solidFill>
                <a:latin typeface="Times" pitchFamily="18" charset="0"/>
              </a:rPr>
              <a:t>Cette différence est à peu près constante.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800">
                <a:solidFill>
                  <a:schemeClr val="bg2"/>
                </a:solidFill>
                <a:latin typeface="Times" pitchFamily="18" charset="0"/>
              </a:rPr>
              <a:t>Nous montrerons que ce spectre peut être interprété comme une transformation de l’énergie électromagnétique absorbée en énergie de rotation.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0" lang="fr-CA" sz="2800">
                <a:solidFill>
                  <a:schemeClr val="bg2"/>
                </a:solidFill>
                <a:latin typeface="Times" pitchFamily="18" charset="0"/>
              </a:rPr>
              <a:t>Notons que </a:t>
            </a:r>
            <a:r>
              <a:rPr kumimoji="0" lang="fr-CA" sz="2800" i="1">
                <a:solidFill>
                  <a:schemeClr val="bg2"/>
                </a:solidFill>
                <a:latin typeface="Times" pitchFamily="18" charset="0"/>
              </a:rPr>
              <a:t>l’absorption n’est pas continue.</a:t>
            </a:r>
            <a:endParaRPr kumimoji="0" lang="fr-CA" sz="2800" i="1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 animBg="1"/>
      <p:bldP spid="41990" grpId="0" animBg="1"/>
      <p:bldP spid="41991" grpId="0" animBg="1"/>
      <p:bldP spid="41994" grpId="0" uiExpand="1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ChangeArrowheads="1"/>
          </p:cNvSpPr>
          <p:nvPr/>
        </p:nvSpPr>
        <p:spPr bwMode="auto">
          <a:xfrm>
            <a:off x="1814513" y="1811338"/>
            <a:ext cx="5608637" cy="367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9169" name="Rectangle 1041"/>
          <p:cNvSpPr>
            <a:spLocks noGrp="1" noChangeArrowheads="1"/>
          </p:cNvSpPr>
          <p:nvPr>
            <p:ph type="title"/>
          </p:nvPr>
        </p:nvSpPr>
        <p:spPr>
          <a:xfrm>
            <a:off x="1117600" y="319088"/>
            <a:ext cx="6781800" cy="11430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Le rotateur rigide</a:t>
            </a:r>
            <a:endParaRPr lang="fr-FR">
              <a:solidFill>
                <a:srgbClr val="003399"/>
              </a:solidFill>
            </a:endParaRPr>
          </a:p>
        </p:txBody>
      </p:sp>
      <p:grpSp>
        <p:nvGrpSpPr>
          <p:cNvPr id="49196" name="Group 1068"/>
          <p:cNvGrpSpPr>
            <a:grpSpLocks/>
          </p:cNvGrpSpPr>
          <p:nvPr/>
        </p:nvGrpSpPr>
        <p:grpSpPr bwMode="auto">
          <a:xfrm>
            <a:off x="4157663" y="2192338"/>
            <a:ext cx="1752600" cy="2971800"/>
            <a:chOff x="2592" y="1728"/>
            <a:chExt cx="1104" cy="1872"/>
          </a:xfrm>
        </p:grpSpPr>
        <p:sp>
          <p:nvSpPr>
            <p:cNvPr id="49167" name="Text Box 1039"/>
            <p:cNvSpPr txBox="1">
              <a:spLocks noChangeArrowheads="1"/>
            </p:cNvSpPr>
            <p:nvPr/>
          </p:nvSpPr>
          <p:spPr bwMode="auto">
            <a:xfrm>
              <a:off x="2832" y="2112"/>
              <a:ext cx="86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fr-CA">
                  <a:solidFill>
                    <a:schemeClr val="bg2"/>
                  </a:solidFill>
                </a:rPr>
                <a:t>Centre de masse</a:t>
              </a:r>
            </a:p>
          </p:txBody>
        </p:sp>
        <p:sp>
          <p:nvSpPr>
            <p:cNvPr id="49175" name="Line 1047"/>
            <p:cNvSpPr>
              <a:spLocks noChangeShapeType="1"/>
            </p:cNvSpPr>
            <p:nvPr/>
          </p:nvSpPr>
          <p:spPr bwMode="auto">
            <a:xfrm>
              <a:off x="2832" y="1728"/>
              <a:ext cx="0" cy="18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176" name="AutoShape 1048"/>
            <p:cNvSpPr>
              <a:spLocks noChangeArrowheads="1"/>
            </p:cNvSpPr>
            <p:nvPr/>
          </p:nvSpPr>
          <p:spPr bwMode="auto">
            <a:xfrm>
              <a:off x="2592" y="3264"/>
              <a:ext cx="528" cy="144"/>
            </a:xfrm>
            <a:prstGeom prst="curvedUpArrow">
              <a:avLst>
                <a:gd name="adj1" fmla="val 73333"/>
                <a:gd name="adj2" fmla="val 146667"/>
                <a:gd name="adj3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184" name="Line 1056"/>
            <p:cNvSpPr>
              <a:spLocks noChangeShapeType="1"/>
            </p:cNvSpPr>
            <p:nvPr/>
          </p:nvSpPr>
          <p:spPr bwMode="auto">
            <a:xfrm flipH="1">
              <a:off x="2832" y="2448"/>
              <a:ext cx="144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9198" name="Group 1070"/>
          <p:cNvGrpSpPr>
            <a:grpSpLocks/>
          </p:cNvGrpSpPr>
          <p:nvPr/>
        </p:nvGrpSpPr>
        <p:grpSpPr bwMode="auto">
          <a:xfrm>
            <a:off x="2424113" y="2954338"/>
            <a:ext cx="4343400" cy="2114550"/>
            <a:chOff x="1536" y="2208"/>
            <a:chExt cx="2736" cy="1332"/>
          </a:xfrm>
        </p:grpSpPr>
        <p:sp>
          <p:nvSpPr>
            <p:cNvPr id="49156" name="Oval 1028"/>
            <p:cNvSpPr>
              <a:spLocks noChangeArrowheads="1"/>
            </p:cNvSpPr>
            <p:nvPr/>
          </p:nvSpPr>
          <p:spPr bwMode="auto">
            <a:xfrm>
              <a:off x="1536" y="2208"/>
              <a:ext cx="1104" cy="1056"/>
            </a:xfrm>
            <a:prstGeom prst="ellipse">
              <a:avLst/>
            </a:prstGeom>
            <a:gradFill rotWithShape="0">
              <a:gsLst>
                <a:gs pos="0">
                  <a:srgbClr val="FFFDB3">
                    <a:gamma/>
                    <a:shade val="46275"/>
                    <a:invGamma/>
                  </a:srgbClr>
                </a:gs>
                <a:gs pos="100000">
                  <a:srgbClr val="FFFD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157" name="Oval 1029"/>
            <p:cNvSpPr>
              <a:spLocks noChangeArrowheads="1"/>
            </p:cNvSpPr>
            <p:nvPr/>
          </p:nvSpPr>
          <p:spPr bwMode="auto">
            <a:xfrm>
              <a:off x="3552" y="2400"/>
              <a:ext cx="720" cy="672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158" name="Line 1030"/>
            <p:cNvSpPr>
              <a:spLocks noChangeShapeType="1"/>
            </p:cNvSpPr>
            <p:nvPr/>
          </p:nvSpPr>
          <p:spPr bwMode="auto">
            <a:xfrm>
              <a:off x="2112" y="2736"/>
              <a:ext cx="18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164" name="Text Box 1036"/>
            <p:cNvSpPr txBox="1">
              <a:spLocks noChangeArrowheads="1"/>
            </p:cNvSpPr>
            <p:nvPr/>
          </p:nvSpPr>
          <p:spPr bwMode="auto">
            <a:xfrm>
              <a:off x="3792" y="316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m</a:t>
              </a:r>
              <a:r>
                <a:rPr kumimoji="0" lang="fr-CA" b="1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9197" name="Text Box 1069"/>
            <p:cNvSpPr txBox="1">
              <a:spLocks noChangeArrowheads="1"/>
            </p:cNvSpPr>
            <p:nvPr/>
          </p:nvSpPr>
          <p:spPr bwMode="auto">
            <a:xfrm>
              <a:off x="1884" y="3252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m</a:t>
              </a:r>
              <a:r>
                <a:rPr kumimoji="0" lang="fr-CA" b="1" baseline="-25000">
                  <a:solidFill>
                    <a:schemeClr val="bg2"/>
                  </a:solidFill>
                </a:rPr>
                <a:t>1</a:t>
              </a:r>
              <a:endParaRPr kumimoji="0" lang="fr-FR" b="1" baseline="-25000">
                <a:solidFill>
                  <a:schemeClr val="bg2"/>
                </a:solidFill>
              </a:endParaRPr>
            </a:p>
          </p:txBody>
        </p:sp>
      </p:grpSp>
      <p:grpSp>
        <p:nvGrpSpPr>
          <p:cNvPr id="49215" name="Group 1087"/>
          <p:cNvGrpSpPr>
            <a:grpSpLocks/>
          </p:cNvGrpSpPr>
          <p:nvPr/>
        </p:nvGrpSpPr>
        <p:grpSpPr bwMode="auto">
          <a:xfrm>
            <a:off x="3338513" y="2239963"/>
            <a:ext cx="2895600" cy="1524000"/>
            <a:chOff x="2112" y="1758"/>
            <a:chExt cx="1824" cy="960"/>
          </a:xfrm>
        </p:grpSpPr>
        <p:sp>
          <p:nvSpPr>
            <p:cNvPr id="49206" name="Line 1078"/>
            <p:cNvSpPr>
              <a:spLocks noChangeShapeType="1"/>
            </p:cNvSpPr>
            <p:nvPr/>
          </p:nvSpPr>
          <p:spPr bwMode="auto">
            <a:xfrm>
              <a:off x="2112" y="1902"/>
              <a:ext cx="18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07" name="Text Box 1079"/>
            <p:cNvSpPr txBox="1">
              <a:spLocks noChangeArrowheads="1"/>
            </p:cNvSpPr>
            <p:nvPr/>
          </p:nvSpPr>
          <p:spPr bwMode="auto">
            <a:xfrm>
              <a:off x="3072" y="180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r</a:t>
              </a:r>
              <a:endParaRPr kumimoji="0" lang="fr-CA"/>
            </a:p>
          </p:txBody>
        </p:sp>
        <p:sp>
          <p:nvSpPr>
            <p:cNvPr id="49208" name="Line 1080"/>
            <p:cNvSpPr>
              <a:spLocks noChangeShapeType="1"/>
            </p:cNvSpPr>
            <p:nvPr/>
          </p:nvSpPr>
          <p:spPr bwMode="auto">
            <a:xfrm>
              <a:off x="2112" y="1902"/>
              <a:ext cx="18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09" name="Text Box 1081"/>
            <p:cNvSpPr txBox="1">
              <a:spLocks noChangeArrowheads="1"/>
            </p:cNvSpPr>
            <p:nvPr/>
          </p:nvSpPr>
          <p:spPr bwMode="auto">
            <a:xfrm>
              <a:off x="3072" y="180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r</a:t>
              </a:r>
              <a:endParaRPr kumimoji="0" lang="fr-CA"/>
            </a:p>
          </p:txBody>
        </p:sp>
        <p:sp>
          <p:nvSpPr>
            <p:cNvPr id="49210" name="Line 1082"/>
            <p:cNvSpPr>
              <a:spLocks noChangeShapeType="1"/>
            </p:cNvSpPr>
            <p:nvPr/>
          </p:nvSpPr>
          <p:spPr bwMode="auto">
            <a:xfrm flipV="1">
              <a:off x="3936" y="1806"/>
              <a:ext cx="0" cy="9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11" name="Line 1083"/>
            <p:cNvSpPr>
              <a:spLocks noChangeShapeType="1"/>
            </p:cNvSpPr>
            <p:nvPr/>
          </p:nvSpPr>
          <p:spPr bwMode="auto">
            <a:xfrm flipV="1">
              <a:off x="2112" y="1758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9242" name="Group 1114"/>
          <p:cNvGrpSpPr>
            <a:grpSpLocks/>
          </p:cNvGrpSpPr>
          <p:nvPr/>
        </p:nvGrpSpPr>
        <p:grpSpPr bwMode="auto">
          <a:xfrm>
            <a:off x="2424113" y="1982788"/>
            <a:ext cx="4343400" cy="3086100"/>
            <a:chOff x="2640" y="576"/>
            <a:chExt cx="2736" cy="1944"/>
          </a:xfrm>
        </p:grpSpPr>
        <p:sp>
          <p:nvSpPr>
            <p:cNvPr id="49213" name="Text Box 1085"/>
            <p:cNvSpPr txBox="1">
              <a:spLocks noChangeArrowheads="1"/>
            </p:cNvSpPr>
            <p:nvPr/>
          </p:nvSpPr>
          <p:spPr bwMode="auto">
            <a:xfrm>
              <a:off x="3408" y="57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r</a:t>
              </a:r>
              <a:r>
                <a:rPr kumimoji="0" lang="fr-CA" baseline="-25000">
                  <a:solidFill>
                    <a:schemeClr val="bg2"/>
                  </a:solidFill>
                </a:rPr>
                <a:t>1</a:t>
              </a:r>
              <a:endParaRPr kumimoji="0" lang="fr-FR" baseline="-25000">
                <a:solidFill>
                  <a:schemeClr val="bg2"/>
                </a:solidFill>
              </a:endParaRPr>
            </a:p>
          </p:txBody>
        </p:sp>
        <p:sp>
          <p:nvSpPr>
            <p:cNvPr id="49214" name="Text Box 1086"/>
            <p:cNvSpPr txBox="1">
              <a:spLocks noChangeArrowheads="1"/>
            </p:cNvSpPr>
            <p:nvPr/>
          </p:nvSpPr>
          <p:spPr bwMode="auto">
            <a:xfrm>
              <a:off x="4488" y="57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r</a:t>
              </a:r>
              <a:r>
                <a:rPr kumimoji="0" lang="fr-CA" baseline="-25000">
                  <a:solidFill>
                    <a:schemeClr val="bg2"/>
                  </a:solidFill>
                </a:rPr>
                <a:t>2</a:t>
              </a:r>
              <a:endParaRPr lang="fr-FR"/>
            </a:p>
          </p:txBody>
        </p:sp>
        <p:sp>
          <p:nvSpPr>
            <p:cNvPr id="49227" name="Oval 1099"/>
            <p:cNvSpPr>
              <a:spLocks noChangeArrowheads="1"/>
            </p:cNvSpPr>
            <p:nvPr/>
          </p:nvSpPr>
          <p:spPr bwMode="auto">
            <a:xfrm>
              <a:off x="2640" y="1188"/>
              <a:ext cx="1104" cy="1056"/>
            </a:xfrm>
            <a:prstGeom prst="ellipse">
              <a:avLst/>
            </a:prstGeom>
            <a:gradFill rotWithShape="0">
              <a:gsLst>
                <a:gs pos="0">
                  <a:srgbClr val="FFFDB3">
                    <a:gamma/>
                    <a:shade val="46275"/>
                    <a:invGamma/>
                  </a:srgbClr>
                </a:gs>
                <a:gs pos="100000">
                  <a:srgbClr val="FFFD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28" name="Oval 1100"/>
            <p:cNvSpPr>
              <a:spLocks noChangeArrowheads="1"/>
            </p:cNvSpPr>
            <p:nvPr/>
          </p:nvSpPr>
          <p:spPr bwMode="auto">
            <a:xfrm>
              <a:off x="4656" y="1380"/>
              <a:ext cx="720" cy="672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29" name="Line 1101"/>
            <p:cNvSpPr>
              <a:spLocks noChangeShapeType="1"/>
            </p:cNvSpPr>
            <p:nvPr/>
          </p:nvSpPr>
          <p:spPr bwMode="auto">
            <a:xfrm>
              <a:off x="3216" y="1716"/>
              <a:ext cx="18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30" name="Text Box 1102"/>
            <p:cNvSpPr txBox="1">
              <a:spLocks noChangeArrowheads="1"/>
            </p:cNvSpPr>
            <p:nvPr/>
          </p:nvSpPr>
          <p:spPr bwMode="auto">
            <a:xfrm>
              <a:off x="4896" y="21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m</a:t>
              </a:r>
              <a:r>
                <a:rPr kumimoji="0" lang="fr-CA" b="1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9231" name="Text Box 1103"/>
            <p:cNvSpPr txBox="1">
              <a:spLocks noChangeArrowheads="1"/>
            </p:cNvSpPr>
            <p:nvPr/>
          </p:nvSpPr>
          <p:spPr bwMode="auto">
            <a:xfrm>
              <a:off x="2988" y="2232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m</a:t>
              </a:r>
              <a:r>
                <a:rPr kumimoji="0" lang="fr-CA" b="1" baseline="-25000">
                  <a:solidFill>
                    <a:schemeClr val="bg2"/>
                  </a:solidFill>
                </a:rPr>
                <a:t>1</a:t>
              </a:r>
              <a:endParaRPr kumimoji="0" lang="fr-FR" b="1" baseline="-25000">
                <a:solidFill>
                  <a:schemeClr val="bg2"/>
                </a:solidFill>
              </a:endParaRPr>
            </a:p>
          </p:txBody>
        </p:sp>
        <p:sp>
          <p:nvSpPr>
            <p:cNvPr id="49233" name="Line 1105"/>
            <p:cNvSpPr>
              <a:spLocks noChangeShapeType="1"/>
            </p:cNvSpPr>
            <p:nvPr/>
          </p:nvSpPr>
          <p:spPr bwMode="auto">
            <a:xfrm>
              <a:off x="3216" y="882"/>
              <a:ext cx="18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34" name="Text Box 1106"/>
            <p:cNvSpPr txBox="1">
              <a:spLocks noChangeArrowheads="1"/>
            </p:cNvSpPr>
            <p:nvPr/>
          </p:nvSpPr>
          <p:spPr bwMode="auto">
            <a:xfrm>
              <a:off x="4176" y="78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r</a:t>
              </a:r>
              <a:endParaRPr kumimoji="0" lang="fr-CA"/>
            </a:p>
          </p:txBody>
        </p:sp>
        <p:sp>
          <p:nvSpPr>
            <p:cNvPr id="49235" name="Line 1107"/>
            <p:cNvSpPr>
              <a:spLocks noChangeShapeType="1"/>
            </p:cNvSpPr>
            <p:nvPr/>
          </p:nvSpPr>
          <p:spPr bwMode="auto">
            <a:xfrm>
              <a:off x="3216" y="882"/>
              <a:ext cx="18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36" name="Text Box 1108"/>
            <p:cNvSpPr txBox="1">
              <a:spLocks noChangeArrowheads="1"/>
            </p:cNvSpPr>
            <p:nvPr/>
          </p:nvSpPr>
          <p:spPr bwMode="auto">
            <a:xfrm>
              <a:off x="4176" y="78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fr-CA" i="1">
                  <a:solidFill>
                    <a:schemeClr val="bg2"/>
                  </a:solidFill>
                </a:rPr>
                <a:t>r</a:t>
              </a:r>
              <a:endParaRPr kumimoji="0" lang="fr-CA"/>
            </a:p>
          </p:txBody>
        </p:sp>
        <p:sp>
          <p:nvSpPr>
            <p:cNvPr id="49237" name="Line 1109"/>
            <p:cNvSpPr>
              <a:spLocks noChangeShapeType="1"/>
            </p:cNvSpPr>
            <p:nvPr/>
          </p:nvSpPr>
          <p:spPr bwMode="auto">
            <a:xfrm flipV="1">
              <a:off x="5040" y="786"/>
              <a:ext cx="0" cy="9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9238" name="Line 1110"/>
            <p:cNvSpPr>
              <a:spLocks noChangeShapeType="1"/>
            </p:cNvSpPr>
            <p:nvPr/>
          </p:nvSpPr>
          <p:spPr bwMode="auto">
            <a:xfrm flipV="1">
              <a:off x="3216" y="738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9244" name="Text Box 1116"/>
          <p:cNvSpPr txBox="1">
            <a:spLocks noChangeArrowheads="1"/>
          </p:cNvSpPr>
          <p:nvPr/>
        </p:nvSpPr>
        <p:spPr bwMode="auto">
          <a:xfrm>
            <a:off x="1989139" y="5484814"/>
            <a:ext cx="6570661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>
                <a:solidFill>
                  <a:srgbClr val="003399"/>
                </a:solidFill>
              </a:rPr>
              <a:t>Le rotateur peut évidemment tourner autour des deux axes perpendiculaires à l’axe de la molécule.</a:t>
            </a:r>
            <a:endParaRPr lang="fr-FR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8" dur="2000" fill="hold"/>
                                        <p:tgtEl>
                                          <p:spTgt spid="49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092200" y="2667000"/>
            <a:ext cx="7924800" cy="3505200"/>
          </a:xfrm>
          <a:solidFill>
            <a:schemeClr val="accent1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buSzTx/>
              <a:buFont typeface="Wingdings" panose="05000000000000000000" pitchFamily="2" charset="2"/>
              <a:buChar char="v"/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Les deux atomes 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m</a:t>
            </a:r>
            <a:r>
              <a:rPr kumimoji="0" lang="fr-CA" b="1" baseline="-25000" dirty="0">
                <a:solidFill>
                  <a:schemeClr val="bg2"/>
                </a:solidFill>
                <a:latin typeface="Times" pitchFamily="18" charset="0"/>
              </a:rPr>
              <a:t>1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et </a:t>
            </a:r>
            <a:r>
              <a:rPr kumimoji="0" lang="fr-CA" i="1" dirty="0">
                <a:solidFill>
                  <a:schemeClr val="bg2"/>
                </a:solidFill>
                <a:latin typeface="Times" pitchFamily="18" charset="0"/>
              </a:rPr>
              <a:t>m</a:t>
            </a:r>
            <a:r>
              <a:rPr kumimoji="0" lang="fr-CA" b="1" baseline="-25000" dirty="0">
                <a:solidFill>
                  <a:schemeClr val="bg2"/>
                </a:solidFill>
                <a:latin typeface="Times" pitchFamily="18" charset="0"/>
              </a:rPr>
              <a:t>2</a:t>
            </a: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 sont supposés réduits chacun à un point matériel.</a:t>
            </a:r>
          </a:p>
          <a:p>
            <a:pPr>
              <a:buSzTx/>
              <a:buFont typeface="Wingdings" panose="05000000000000000000" pitchFamily="2" charset="2"/>
              <a:buChar char="v"/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On néglige la masse des électrons.</a:t>
            </a:r>
          </a:p>
          <a:p>
            <a:pPr>
              <a:buSzTx/>
              <a:buFont typeface="Wingdings" panose="05000000000000000000" pitchFamily="2" charset="2"/>
              <a:buChar char="v"/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Les deux atomes sont liés de façon rigide.</a:t>
            </a:r>
          </a:p>
          <a:p>
            <a:pPr>
              <a:buSzTx/>
              <a:buFont typeface="Wingdings" panose="05000000000000000000" pitchFamily="2" charset="2"/>
              <a:buChar char="v"/>
            </a:pPr>
            <a:r>
              <a:rPr kumimoji="0" lang="fr-CA" dirty="0">
                <a:solidFill>
                  <a:schemeClr val="bg2"/>
                </a:solidFill>
                <a:latin typeface="Times" pitchFamily="18" charset="0"/>
              </a:rPr>
              <a:t>Le seul moment d’inertie non nul est le moment par rapport à un axe quelconque passant par le centre de masse et perpendiculaire à l’axe internucléaire.</a:t>
            </a:r>
            <a:endParaRPr kumimoji="0" lang="fr-CH" dirty="0">
              <a:solidFill>
                <a:schemeClr val="bg2"/>
              </a:solidFill>
              <a:latin typeface="Times" pitchFamily="18" charset="0"/>
            </a:endParaRPr>
          </a:p>
        </p:txBody>
      </p:sp>
      <p:grpSp>
        <p:nvGrpSpPr>
          <p:cNvPr id="51318" name="Group 2166"/>
          <p:cNvGrpSpPr>
            <a:grpSpLocks/>
          </p:cNvGrpSpPr>
          <p:nvPr/>
        </p:nvGrpSpPr>
        <p:grpSpPr bwMode="auto">
          <a:xfrm>
            <a:off x="2971800" y="1828800"/>
            <a:ext cx="5334000" cy="838200"/>
            <a:chOff x="1872" y="1152"/>
            <a:chExt cx="3360" cy="528"/>
          </a:xfrm>
        </p:grpSpPr>
        <p:sp>
          <p:nvSpPr>
            <p:cNvPr id="51242" name="Rectangle 2090"/>
            <p:cNvSpPr>
              <a:spLocks noChangeArrowheads="1"/>
            </p:cNvSpPr>
            <p:nvPr/>
          </p:nvSpPr>
          <p:spPr bwMode="auto">
            <a:xfrm>
              <a:off x="1872" y="1152"/>
              <a:ext cx="3360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1294" name="Line 2142"/>
            <p:cNvSpPr>
              <a:spLocks noChangeShapeType="1"/>
            </p:cNvSpPr>
            <p:nvPr/>
          </p:nvSpPr>
          <p:spPr bwMode="auto">
            <a:xfrm>
              <a:off x="2208" y="1344"/>
              <a:ext cx="266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02" name="Line 2150"/>
            <p:cNvSpPr>
              <a:spLocks noChangeShapeType="1"/>
            </p:cNvSpPr>
            <p:nvPr/>
          </p:nvSpPr>
          <p:spPr bwMode="auto">
            <a:xfrm>
              <a:off x="2776" y="1306"/>
              <a:ext cx="1" cy="7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03" name="Rectangle 2151"/>
            <p:cNvSpPr>
              <a:spLocks noChangeArrowheads="1"/>
            </p:cNvSpPr>
            <p:nvPr/>
          </p:nvSpPr>
          <p:spPr bwMode="auto">
            <a:xfrm>
              <a:off x="2046" y="1446"/>
              <a:ext cx="17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04" name="Rectangle 2152"/>
            <p:cNvSpPr>
              <a:spLocks noChangeArrowheads="1"/>
            </p:cNvSpPr>
            <p:nvPr/>
          </p:nvSpPr>
          <p:spPr bwMode="auto">
            <a:xfrm>
              <a:off x="2052" y="1449"/>
              <a:ext cx="2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kumimoji="0" lang="fr-CA" sz="1700" b="1" i="1">
                  <a:solidFill>
                    <a:srgbClr val="000000"/>
                  </a:solidFill>
                </a:rPr>
                <a:t>m</a:t>
              </a:r>
              <a:r>
                <a:rPr kumimoji="0" lang="fr-CA" sz="1700" b="1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305" name="Rectangle 2153"/>
            <p:cNvSpPr>
              <a:spLocks noChangeArrowheads="1"/>
            </p:cNvSpPr>
            <p:nvPr/>
          </p:nvSpPr>
          <p:spPr bwMode="auto">
            <a:xfrm>
              <a:off x="2429" y="1350"/>
              <a:ext cx="19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06" name="Rectangle 2154"/>
            <p:cNvSpPr>
              <a:spLocks noChangeArrowheads="1"/>
            </p:cNvSpPr>
            <p:nvPr/>
          </p:nvSpPr>
          <p:spPr bwMode="auto">
            <a:xfrm>
              <a:off x="2473" y="1354"/>
              <a:ext cx="9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 sz="1500" b="1" i="1">
                  <a:solidFill>
                    <a:srgbClr val="000000"/>
                  </a:solidFill>
                </a:rPr>
                <a:t>r</a:t>
              </a:r>
              <a:r>
                <a:rPr kumimoji="0" lang="fr-CA" sz="1700" b="1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308" name="Rectangle 2156"/>
            <p:cNvSpPr>
              <a:spLocks noChangeArrowheads="1"/>
            </p:cNvSpPr>
            <p:nvPr/>
          </p:nvSpPr>
          <p:spPr bwMode="auto">
            <a:xfrm>
              <a:off x="4822" y="1446"/>
              <a:ext cx="17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09" name="Rectangle 2157"/>
            <p:cNvSpPr>
              <a:spLocks noChangeArrowheads="1"/>
            </p:cNvSpPr>
            <p:nvPr/>
          </p:nvSpPr>
          <p:spPr bwMode="auto">
            <a:xfrm>
              <a:off x="4822" y="1449"/>
              <a:ext cx="15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 sz="1700" b="1" i="1">
                  <a:solidFill>
                    <a:srgbClr val="000000"/>
                  </a:solidFill>
                </a:rPr>
                <a:t>m</a:t>
              </a:r>
              <a:r>
                <a:rPr kumimoji="0" lang="fr-CA" sz="1700" b="1" baseline="-25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1310" name="Rectangle 2158"/>
            <p:cNvSpPr>
              <a:spLocks noChangeArrowheads="1"/>
            </p:cNvSpPr>
            <p:nvPr/>
          </p:nvSpPr>
          <p:spPr bwMode="auto">
            <a:xfrm>
              <a:off x="3673" y="1350"/>
              <a:ext cx="19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11" name="Rectangle 2159"/>
            <p:cNvSpPr>
              <a:spLocks noChangeArrowheads="1"/>
            </p:cNvSpPr>
            <p:nvPr/>
          </p:nvSpPr>
          <p:spPr bwMode="auto">
            <a:xfrm>
              <a:off x="3718" y="1354"/>
              <a:ext cx="1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0" lang="fr-CA" sz="1500" b="1" i="1">
                  <a:solidFill>
                    <a:srgbClr val="000000"/>
                  </a:solidFill>
                </a:rPr>
                <a:t>r</a:t>
              </a:r>
              <a:r>
                <a:rPr kumimoji="0" lang="fr-CA" sz="1700" b="1" baseline="-25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1313" name="Rectangle 2161"/>
            <p:cNvSpPr>
              <a:spLocks noChangeArrowheads="1"/>
            </p:cNvSpPr>
            <p:nvPr/>
          </p:nvSpPr>
          <p:spPr bwMode="auto">
            <a:xfrm>
              <a:off x="2789" y="1430"/>
              <a:ext cx="15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51314" name="Rectangle 2162"/>
            <p:cNvSpPr>
              <a:spLocks noChangeArrowheads="1"/>
            </p:cNvSpPr>
            <p:nvPr/>
          </p:nvSpPr>
          <p:spPr bwMode="auto">
            <a:xfrm>
              <a:off x="2818" y="1433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fr-CA" sz="1500" b="1">
                  <a:solidFill>
                    <a:srgbClr val="000000"/>
                  </a:solidFill>
                </a:rPr>
                <a:t>G</a:t>
              </a:r>
              <a:endParaRPr kumimoji="0" lang="fr-CA" b="1"/>
            </a:p>
          </p:txBody>
        </p:sp>
        <p:sp>
          <p:nvSpPr>
            <p:cNvPr id="51316" name="Oval 2164"/>
            <p:cNvSpPr>
              <a:spLocks noChangeArrowheads="1"/>
            </p:cNvSpPr>
            <p:nvPr/>
          </p:nvSpPr>
          <p:spPr bwMode="auto">
            <a:xfrm>
              <a:off x="1920" y="120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1317" name="Oval 2165"/>
            <p:cNvSpPr>
              <a:spLocks noChangeArrowheads="1"/>
            </p:cNvSpPr>
            <p:nvPr/>
          </p:nvSpPr>
          <p:spPr bwMode="auto">
            <a:xfrm>
              <a:off x="4848" y="1296"/>
              <a:ext cx="96" cy="9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2" name="Rectangle 1041"/>
          <p:cNvSpPr>
            <a:spLocks noGrp="1" noChangeArrowheads="1"/>
          </p:cNvSpPr>
          <p:nvPr>
            <p:ph type="title"/>
          </p:nvPr>
        </p:nvSpPr>
        <p:spPr>
          <a:xfrm>
            <a:off x="1117600" y="319088"/>
            <a:ext cx="6781800" cy="11430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Le rotateur rigide</a:t>
            </a:r>
            <a:endParaRPr lang="fr-FR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6781800" cy="1524000"/>
          </a:xfrm>
          <a:solidFill>
            <a:srgbClr val="FFFDB3"/>
          </a:solidFill>
          <a:ln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fr-CA" sz="4400" b="0">
                <a:solidFill>
                  <a:srgbClr val="003399"/>
                </a:solidFill>
                <a:latin typeface="Times" pitchFamily="18" charset="0"/>
              </a:rPr>
              <a:t>Le rotateur  équivalent au rotateur rigide diatomique</a:t>
            </a:r>
            <a:endParaRPr kumimoji="0" lang="fr-FR" sz="4400" b="0">
              <a:solidFill>
                <a:srgbClr val="003399"/>
              </a:solidFill>
              <a:latin typeface="Times" pitchFamily="18" charset="0"/>
            </a:endParaRP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381000" y="5410200"/>
            <a:ext cx="8512175" cy="822325"/>
          </a:xfrm>
          <a:prstGeom prst="rect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>
                <a:solidFill>
                  <a:schemeClr val="bg2"/>
                </a:solidFill>
                <a:latin typeface="Times" pitchFamily="18" charset="0"/>
              </a:rPr>
              <a:t>L</a:t>
            </a:r>
            <a:r>
              <a:rPr lang="fr-FR">
                <a:solidFill>
                  <a:schemeClr val="bg2"/>
                </a:solidFill>
                <a:latin typeface="Times" pitchFamily="18" charset="0"/>
              </a:rPr>
              <a:t>a molécule diatomique peut être étudiée comme un atome de masse unique </a:t>
            </a:r>
            <a:r>
              <a:rPr lang="fr-FR" i="1">
                <a:solidFill>
                  <a:schemeClr val="bg2"/>
                </a:solidFill>
                <a:latin typeface="Symbol" pitchFamily="18" charset="2"/>
              </a:rPr>
              <a:t>m</a:t>
            </a:r>
            <a:r>
              <a:rPr lang="fr-FR">
                <a:solidFill>
                  <a:schemeClr val="bg2"/>
                </a:solidFill>
                <a:latin typeface="Times" pitchFamily="18" charset="0"/>
              </a:rPr>
              <a:t> tournant autour d’un point situé à la distance fixe </a:t>
            </a:r>
            <a:r>
              <a:rPr lang="fr-FR" i="1">
                <a:solidFill>
                  <a:schemeClr val="bg2"/>
                </a:solidFill>
                <a:latin typeface="Times" pitchFamily="18" charset="0"/>
              </a:rPr>
              <a:t>r</a:t>
            </a:r>
            <a:r>
              <a:rPr lang="fr-CA" i="1">
                <a:solidFill>
                  <a:schemeClr val="bg2"/>
                </a:solidFill>
                <a:latin typeface="Times" pitchFamily="18" charset="0"/>
              </a:rPr>
              <a:t>.</a:t>
            </a:r>
            <a:r>
              <a:rPr lang="fr-FR">
                <a:solidFill>
                  <a:schemeClr val="bg2"/>
                </a:solidFill>
                <a:latin typeface="Times" pitchFamily="18" charset="0"/>
              </a:rPr>
              <a:t> </a:t>
            </a:r>
          </a:p>
        </p:txBody>
      </p:sp>
      <p:graphicFrame>
        <p:nvGraphicFramePr>
          <p:cNvPr id="60447" name="Object 31"/>
          <p:cNvGraphicFramePr>
            <a:graphicFrameLocks noChangeAspect="1"/>
          </p:cNvGraphicFramePr>
          <p:nvPr/>
        </p:nvGraphicFramePr>
        <p:xfrm>
          <a:off x="690563" y="1905000"/>
          <a:ext cx="7310437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2" name="Photo Editor Photo" r:id="rId3" imgW="4409524" imgH="2104762" progId="MSPhotoEd.3">
                  <p:embed/>
                </p:oleObj>
              </mc:Choice>
              <mc:Fallback>
                <p:oleObj name="Photo Editor Photo" r:id="rId3" imgW="4409524" imgH="2104762" progId="MSPhotoEd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905000"/>
                        <a:ext cx="7310437" cy="348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6" grpId="0" animBg="1" autoUpdateAnimBg="0"/>
    </p:bldLst>
  </p:timing>
</p:sld>
</file>

<file path=ppt/theme/theme1.xml><?xml version="1.0" encoding="utf-8"?>
<a:theme xmlns:a="http://schemas.openxmlformats.org/drawingml/2006/main" name="Sujet d'ordre général (standard)">
  <a:themeElements>
    <a:clrScheme name="Sujet d'ordre général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Sujet d'ordre général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jet d'ordre général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jet d'ordre général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jet d'ordre général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Office\Modèles\Présentations\Sujet d'ordre général (standard).pot</Template>
  <TotalTime>2473</TotalTime>
  <Words>1472</Words>
  <Application>Microsoft Office PowerPoint</Application>
  <PresentationFormat>Affichage à l'écran (4:3)</PresentationFormat>
  <Paragraphs>284</Paragraphs>
  <Slides>30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30</vt:i4>
      </vt:variant>
    </vt:vector>
  </HeadingPairs>
  <TitlesOfParts>
    <vt:vector size="40" baseType="lpstr">
      <vt:lpstr>Arial</vt:lpstr>
      <vt:lpstr>Arial Narrow</vt:lpstr>
      <vt:lpstr>Monotype Sorts</vt:lpstr>
      <vt:lpstr>Symbol</vt:lpstr>
      <vt:lpstr>Times</vt:lpstr>
      <vt:lpstr>Times New Roman</vt:lpstr>
      <vt:lpstr>Wingdings</vt:lpstr>
      <vt:lpstr>Sujet d'ordre général (standard)</vt:lpstr>
      <vt:lpstr>Document</vt:lpstr>
      <vt:lpstr>Photo Editor Photo</vt:lpstr>
      <vt:lpstr>LA CHIMIE THÉORIQUE</vt:lpstr>
      <vt:lpstr>La rotation pure</vt:lpstr>
      <vt:lpstr>Résultats expérimentaux</vt:lpstr>
      <vt:lpstr>Spectre électromagnétique</vt:lpstr>
      <vt:lpstr>Absorption de HCl gazeux  dans la région des micro-ondes</vt:lpstr>
      <vt:lpstr>Rationalisation  du spectre de rotation</vt:lpstr>
      <vt:lpstr>Le rotateur rigide</vt:lpstr>
      <vt:lpstr>Le rotateur rigide</vt:lpstr>
      <vt:lpstr>Le rotateur  équivalent au rotateur rigide diatomique</vt:lpstr>
      <vt:lpstr>Modèle mécanique  Le rotateur rigide</vt:lpstr>
      <vt:lpstr>Traitement quantique du modèle mécanique</vt:lpstr>
      <vt:lpstr>Traitement quantique  du rotateur rigide à axe fixe</vt:lpstr>
      <vt:lpstr>Solution de l’équation de Schrödinger</vt:lpstr>
      <vt:lpstr>Les niveaux d’énergie  de la molécule en rotation</vt:lpstr>
      <vt:lpstr>Caractérisation des niveaux d’énergie de rotation</vt:lpstr>
      <vt:lpstr>Niveaux de rotation d’une molécule diatomique</vt:lpstr>
      <vt:lpstr>Caractérisation des  transitions de rotation</vt:lpstr>
      <vt:lpstr>Transitions possibles  d’un niveau d’énergie à l’autre</vt:lpstr>
      <vt:lpstr>Le rotateur</vt:lpstr>
      <vt:lpstr>L’absorption dans l’infrarouge lointain</vt:lpstr>
      <vt:lpstr>Spectre de rotation et calcul  des constantes moléculaires</vt:lpstr>
      <vt:lpstr>Spectre schématique de rotation d’une molécule diatomique</vt:lpstr>
      <vt:lpstr>Signification physique de J et de B</vt:lpstr>
      <vt:lpstr>Caractéristiques géométriques de quelques molécules simples</vt:lpstr>
      <vt:lpstr>Énergie : mécanique classique et mécanique quantique</vt:lpstr>
      <vt:lpstr>Correction pour la force centrifuge</vt:lpstr>
      <vt:lpstr>Correction pour la force centrifuge</vt:lpstr>
      <vt:lpstr>Correction pour la force centrifuge (suite)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d'ordre général</dc:title>
  <dc:creator>UQAC</dc:creator>
  <cp:lastModifiedBy>gcollin</cp:lastModifiedBy>
  <cp:revision>98</cp:revision>
  <dcterms:created xsi:type="dcterms:W3CDTF">1999-11-04T01:20:43Z</dcterms:created>
  <dcterms:modified xsi:type="dcterms:W3CDTF">2021-07-22T15:39:01Z</dcterms:modified>
</cp:coreProperties>
</file>