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18"/>
  </p:notesMasterIdLst>
  <p:handoutMasterIdLst>
    <p:handoutMasterId r:id="rId19"/>
  </p:handoutMasterIdLst>
  <p:sldIdLst>
    <p:sldId id="636" r:id="rId5"/>
    <p:sldId id="646" r:id="rId6"/>
    <p:sldId id="647" r:id="rId7"/>
    <p:sldId id="658" r:id="rId8"/>
    <p:sldId id="659" r:id="rId9"/>
    <p:sldId id="660" r:id="rId10"/>
    <p:sldId id="661" r:id="rId11"/>
    <p:sldId id="662" r:id="rId12"/>
    <p:sldId id="663" r:id="rId13"/>
    <p:sldId id="664" r:id="rId14"/>
    <p:sldId id="665" r:id="rId15"/>
    <p:sldId id="656" r:id="rId16"/>
    <p:sldId id="637" r:id="rId17"/>
  </p:sldIdLst>
  <p:sldSz cx="9144000" cy="5143500" type="screen16x9"/>
  <p:notesSz cx="68580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 d’action pour la réussite PARES/UQAC 2021-2026" id="{EC2C5BAE-242C-4F65-9B33-452257680655}">
          <p14:sldIdLst>
            <p14:sldId id="636"/>
          </p14:sldIdLst>
        </p14:section>
        <p14:section name="Section 2" id="{1D1EAB02-384F-4F48-BA92-7B163A47F8AF}">
          <p14:sldIdLst>
            <p14:sldId id="646"/>
            <p14:sldId id="647"/>
            <p14:sldId id="658"/>
            <p14:sldId id="659"/>
            <p14:sldId id="660"/>
            <p14:sldId id="661"/>
            <p14:sldId id="662"/>
            <p14:sldId id="663"/>
            <p14:sldId id="664"/>
            <p14:sldId id="665"/>
          </p14:sldIdLst>
        </p14:section>
        <p14:section name="Section 3" id="{7776F252-4A21-4950-B000-DD645B2E6A2B}">
          <p14:sldIdLst>
            <p14:sldId id="656"/>
            <p14:sldId id="637"/>
          </p14:sldIdLst>
        </p14:section>
      </p14:sectionLst>
    </p:ext>
    <p:ext uri="{EFAFB233-063F-42B5-8137-9DF3F51BA10A}">
      <p15:sldGuideLst xmlns:p15="http://schemas.microsoft.com/office/powerpoint/2012/main">
        <p15:guide id="1" orient="horz" pos="713" userDrawn="1">
          <p15:clr>
            <a:srgbClr val="A4A3A4"/>
          </p15:clr>
        </p15:guide>
        <p15:guide id="2" pos="317" userDrawn="1">
          <p15:clr>
            <a:srgbClr val="A4A3A4"/>
          </p15:clr>
        </p15:guide>
        <p15:guide id="3" pos="50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8A15"/>
    <a:srgbClr val="E3E8D3"/>
    <a:srgbClr val="B3C186"/>
    <a:srgbClr val="DDDECF"/>
    <a:srgbClr val="DFB93F"/>
    <a:srgbClr val="AB4430"/>
    <a:srgbClr val="948A6E"/>
    <a:srgbClr val="597F92"/>
    <a:srgbClr val="FFFFA1"/>
    <a:srgbClr val="948A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6" autoAdjust="0"/>
    <p:restoredTop sz="86925" autoAdjust="0"/>
  </p:normalViewPr>
  <p:slideViewPr>
    <p:cSldViewPr snapToGrid="0" snapToObjects="1">
      <p:cViewPr varScale="1">
        <p:scale>
          <a:sx n="123" d="100"/>
          <a:sy n="123" d="100"/>
        </p:scale>
        <p:origin x="1740" y="102"/>
      </p:cViewPr>
      <p:guideLst>
        <p:guide orient="horz" pos="713"/>
        <p:guide pos="317"/>
        <p:guide pos="5035"/>
      </p:guideLst>
    </p:cSldViewPr>
  </p:slideViewPr>
  <p:notesTextViewPr>
    <p:cViewPr>
      <p:scale>
        <a:sx n="100" d="100"/>
        <a:sy n="100" d="100"/>
      </p:scale>
      <p:origin x="0" y="0"/>
    </p:cViewPr>
  </p:notesTextViewPr>
  <p:sorterViewPr>
    <p:cViewPr varScale="1">
      <p:scale>
        <a:sx n="1" d="1"/>
        <a:sy n="1" d="1"/>
      </p:scale>
      <p:origin x="0" y="-3370"/>
    </p:cViewPr>
  </p:sorterViewPr>
  <p:notesViewPr>
    <p:cSldViewPr snapToGrid="0" snapToObjects="1">
      <p:cViewPr varScale="1">
        <p:scale>
          <a:sx n="121" d="100"/>
          <a:sy n="121" d="100"/>
        </p:scale>
        <p:origin x="53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0937856D-9ED3-48D2-AB81-B414B1963195}" type="datetimeFigureOut">
              <a:rPr lang="fr-CA" smtClean="0"/>
              <a:pPr/>
              <a:t>2025-05-14</a:t>
            </a:fld>
            <a:endParaRPr lang="fr-CA"/>
          </a:p>
        </p:txBody>
      </p:sp>
      <p:sp>
        <p:nvSpPr>
          <p:cNvPr id="4" name="Espace réservé du pied de page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715E6170-F6AC-4BE3-A4BC-B998DB0D3EAD}" type="slidenum">
              <a:rPr lang="fr-CA" smtClean="0"/>
              <a:pPr/>
              <a:t>‹n°›</a:t>
            </a:fld>
            <a:endParaRPr lang="fr-CA"/>
          </a:p>
        </p:txBody>
      </p:sp>
    </p:spTree>
    <p:extLst>
      <p:ext uri="{BB962C8B-B14F-4D97-AF65-F5344CB8AC3E}">
        <p14:creationId xmlns:p14="http://schemas.microsoft.com/office/powerpoint/2010/main" val="224807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72CAA94C-37B2-4919-8872-5D2AB2AEBA68}" type="datetimeFigureOut">
              <a:rPr lang="fr-CA" smtClean="0"/>
              <a:pPr/>
              <a:t>2025-05-14</a:t>
            </a:fld>
            <a:endParaRPr lang="fr-CA"/>
          </a:p>
        </p:txBody>
      </p:sp>
      <p:sp>
        <p:nvSpPr>
          <p:cNvPr id="4" name="Espace réservé de l'image des diapositives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D5E7BC42-905E-4BDF-8A4C-8376C6A036E1}" type="slidenum">
              <a:rPr lang="fr-CA" smtClean="0"/>
              <a:pPr/>
              <a:t>‹n°›</a:t>
            </a:fld>
            <a:endParaRPr lang="fr-CA"/>
          </a:p>
        </p:txBody>
      </p:sp>
    </p:spTree>
    <p:extLst>
      <p:ext uri="{BB962C8B-B14F-4D97-AF65-F5344CB8AC3E}">
        <p14:creationId xmlns:p14="http://schemas.microsoft.com/office/powerpoint/2010/main" val="39189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5E7BC42-905E-4BDF-8A4C-8376C6A036E1}" type="slidenum">
              <a:rPr lang="fr-CA" smtClean="0"/>
              <a:pPr/>
              <a:t>1</a:t>
            </a:fld>
            <a:endParaRPr lang="fr-CA"/>
          </a:p>
        </p:txBody>
      </p:sp>
    </p:spTree>
    <p:extLst>
      <p:ext uri="{BB962C8B-B14F-4D97-AF65-F5344CB8AC3E}">
        <p14:creationId xmlns:p14="http://schemas.microsoft.com/office/powerpoint/2010/main" val="29958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5E7BC42-905E-4BDF-8A4C-8376C6A036E1}" type="slidenum">
              <a:rPr lang="fr-CA" smtClean="0"/>
              <a:pPr/>
              <a:t>2</a:t>
            </a:fld>
            <a:endParaRPr lang="fr-CA"/>
          </a:p>
        </p:txBody>
      </p:sp>
    </p:spTree>
    <p:extLst>
      <p:ext uri="{BB962C8B-B14F-4D97-AF65-F5344CB8AC3E}">
        <p14:creationId xmlns:p14="http://schemas.microsoft.com/office/powerpoint/2010/main" val="16515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47E3992-7553-B64E-BAC5-0869BF04C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628650" y="4351860"/>
            <a:ext cx="4388024" cy="28903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114243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séparatric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6C2403-0B6D-C645-B4ED-EC7C57A951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re 4">
            <a:extLst>
              <a:ext uri="{FF2B5EF4-FFF2-40B4-BE49-F238E27FC236}">
                <a16:creationId xmlns:a16="http://schemas.microsoft.com/office/drawing/2014/main" id="{46BE84EC-53AC-5B44-B7F6-33557DBA05A8}"/>
              </a:ext>
            </a:extLst>
          </p:cNvPr>
          <p:cNvSpPr txBox="1">
            <a:spLocks/>
          </p:cNvSpPr>
          <p:nvPr userDrawn="1"/>
        </p:nvSpPr>
        <p:spPr>
          <a:xfrm>
            <a:off x="0" y="1416497"/>
            <a:ext cx="9144000" cy="2115844"/>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CA" altLang="fr-FR" sz="5000" b="1" dirty="0">
              <a:solidFill>
                <a:schemeClr val="bg1"/>
              </a:solidFill>
              <a:latin typeface="Arial"/>
              <a:cs typeface="Arial"/>
            </a:endParaRPr>
          </a:p>
        </p:txBody>
      </p:sp>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0" y="1416496"/>
            <a:ext cx="9144000" cy="2115844"/>
          </a:xfrm>
        </p:spPr>
        <p:txBody>
          <a:bodyPr anchor="ctr"/>
          <a:lstStyle>
            <a:lvl1pPr algn="ctr">
              <a:defRPr>
                <a:solidFill>
                  <a:schemeClr val="bg1"/>
                </a:solidFill>
              </a:defRPr>
            </a:lvl1pPr>
          </a:lstStyle>
          <a:p>
            <a:r>
              <a:rPr lang="fr-CA" dirty="0"/>
              <a:t>MODIFIER LE STYLE DU TITRE DE LA SECTION</a:t>
            </a:r>
            <a:endParaRPr lang="fr-FR" dirty="0"/>
          </a:p>
        </p:txBody>
      </p:sp>
    </p:spTree>
    <p:extLst>
      <p:ext uri="{BB962C8B-B14F-4D97-AF65-F5344CB8AC3E}">
        <p14:creationId xmlns:p14="http://schemas.microsoft.com/office/powerpoint/2010/main" val="144382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4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697BE-FB10-8746-8617-DFED2361F364}"/>
              </a:ext>
            </a:extLst>
          </p:cNvPr>
          <p:cNvSpPr>
            <a:spLocks noGrp="1"/>
          </p:cNvSpPr>
          <p:nvPr>
            <p:ph type="title" hasCustomPrompt="1"/>
          </p:nvPr>
        </p:nvSpPr>
        <p:spPr/>
        <p:txBody>
          <a:bodyPr/>
          <a:lstStyle/>
          <a:p>
            <a:r>
              <a:rPr lang="fr-CA" dirty="0"/>
              <a:t>MODIFIER LE TITRE ICI</a:t>
            </a:r>
            <a:endParaRPr lang="fr-FR" dirty="0"/>
          </a:p>
        </p:txBody>
      </p:sp>
      <p:sp>
        <p:nvSpPr>
          <p:cNvPr id="3" name="Espace réservé du contenu 2">
            <a:extLst>
              <a:ext uri="{FF2B5EF4-FFF2-40B4-BE49-F238E27FC236}">
                <a16:creationId xmlns:a16="http://schemas.microsoft.com/office/drawing/2014/main" id="{464BCF20-E09A-E847-B001-CDE269754385}"/>
              </a:ext>
            </a:extLst>
          </p:cNvPr>
          <p:cNvSpPr>
            <a:spLocks noGrp="1"/>
          </p:cNvSpPr>
          <p:nvPr>
            <p:ph idx="1" hasCustomPrompt="1"/>
          </p:nvPr>
        </p:nvSpPr>
        <p:spPr/>
        <p:txBody>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363045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5C0EE-3DC5-4D4E-B96E-DB6D03698606}"/>
              </a:ext>
            </a:extLst>
          </p:cNvPr>
          <p:cNvSpPr>
            <a:spLocks noGrp="1"/>
          </p:cNvSpPr>
          <p:nvPr>
            <p:ph type="title" hasCustomPrompt="1"/>
          </p:nvPr>
        </p:nvSpPr>
        <p:spPr>
          <a:xfrm>
            <a:off x="630238" y="274638"/>
            <a:ext cx="7886700" cy="993775"/>
          </a:xfrm>
        </p:spPr>
        <p:txBody>
          <a:bodyPr/>
          <a:lstStyle/>
          <a:p>
            <a:r>
              <a:rPr lang="fr-CA" dirty="0"/>
              <a:t>MODIFIER LE TITRE ICI</a:t>
            </a:r>
            <a:endParaRPr lang="fr-FR" dirty="0"/>
          </a:p>
        </p:txBody>
      </p:sp>
      <p:sp>
        <p:nvSpPr>
          <p:cNvPr id="3" name="Espace réservé du texte 2">
            <a:extLst>
              <a:ext uri="{FF2B5EF4-FFF2-40B4-BE49-F238E27FC236}">
                <a16:creationId xmlns:a16="http://schemas.microsoft.com/office/drawing/2014/main" id="{7E3E2305-7545-2441-9BCA-1D0320FB3194}"/>
              </a:ext>
            </a:extLst>
          </p:cNvPr>
          <p:cNvSpPr>
            <a:spLocks noGrp="1"/>
          </p:cNvSpPr>
          <p:nvPr>
            <p:ph type="body" idx="1" hasCustomPrompt="1"/>
          </p:nvPr>
        </p:nvSpPr>
        <p:spPr>
          <a:xfrm>
            <a:off x="630238" y="1260475"/>
            <a:ext cx="7883524" cy="619125"/>
          </a:xfrm>
        </p:spPr>
        <p:txBody>
          <a:bodyPr anchor="t">
            <a:normAutofit/>
          </a:bodyPr>
          <a:lstStyle>
            <a:lvl1pPr marL="0" indent="0">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 texte du masque</a:t>
            </a:r>
          </a:p>
        </p:txBody>
      </p:sp>
      <p:sp>
        <p:nvSpPr>
          <p:cNvPr id="4" name="Espace réservé du contenu 3">
            <a:extLst>
              <a:ext uri="{FF2B5EF4-FFF2-40B4-BE49-F238E27FC236}">
                <a16:creationId xmlns:a16="http://schemas.microsoft.com/office/drawing/2014/main" id="{DDE43A13-C1F7-6942-A7DB-CA86B7F1A206}"/>
              </a:ext>
            </a:extLst>
          </p:cNvPr>
          <p:cNvSpPr>
            <a:spLocks noGrp="1"/>
          </p:cNvSpPr>
          <p:nvPr>
            <p:ph sz="half" idx="2" hasCustomPrompt="1"/>
          </p:nvPr>
        </p:nvSpPr>
        <p:spPr>
          <a:xfrm>
            <a:off x="630238" y="1879600"/>
            <a:ext cx="7883524" cy="2762250"/>
          </a:xfrm>
        </p:spPr>
        <p:txBody>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0897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DC7C1-7F64-804A-A9DC-101148FC9869}"/>
              </a:ext>
            </a:extLst>
          </p:cNvPr>
          <p:cNvSpPr>
            <a:spLocks noGrp="1"/>
          </p:cNvSpPr>
          <p:nvPr>
            <p:ph type="title" hasCustomPrompt="1"/>
          </p:nvPr>
        </p:nvSpPr>
        <p:spPr/>
        <p:txBody>
          <a:bodyPr/>
          <a:lstStyle/>
          <a:p>
            <a:r>
              <a:rPr lang="fr-CA" dirty="0"/>
              <a:t>MODIFIER LE TITRE ICI</a:t>
            </a:r>
            <a:endParaRPr lang="fr-FR" dirty="0"/>
          </a:p>
        </p:txBody>
      </p:sp>
      <p:sp>
        <p:nvSpPr>
          <p:cNvPr id="3" name="Espace réservé du contenu 2">
            <a:extLst>
              <a:ext uri="{FF2B5EF4-FFF2-40B4-BE49-F238E27FC236}">
                <a16:creationId xmlns:a16="http://schemas.microsoft.com/office/drawing/2014/main" id="{4F7DCFEF-E46A-F24E-AB6E-337B610622F4}"/>
              </a:ext>
            </a:extLst>
          </p:cNvPr>
          <p:cNvSpPr>
            <a:spLocks noGrp="1"/>
          </p:cNvSpPr>
          <p:nvPr>
            <p:ph sz="half" idx="1" hasCustomPrompt="1"/>
          </p:nvPr>
        </p:nvSpPr>
        <p:spPr>
          <a:xfrm>
            <a:off x="628650" y="1370013"/>
            <a:ext cx="3867150" cy="3262312"/>
          </a:xfrm>
        </p:spPr>
        <p:txBody>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u contenu 3">
            <a:extLst>
              <a:ext uri="{FF2B5EF4-FFF2-40B4-BE49-F238E27FC236}">
                <a16:creationId xmlns:a16="http://schemas.microsoft.com/office/drawing/2014/main" id="{4E61C1FE-99DB-3342-9F22-9A80D5CD9AD5}"/>
              </a:ext>
            </a:extLst>
          </p:cNvPr>
          <p:cNvSpPr>
            <a:spLocks noGrp="1"/>
          </p:cNvSpPr>
          <p:nvPr>
            <p:ph sz="half" idx="2" hasCustomPrompt="1"/>
          </p:nvPr>
        </p:nvSpPr>
        <p:spPr>
          <a:xfrm>
            <a:off x="4648200" y="1370013"/>
            <a:ext cx="3867150" cy="3262312"/>
          </a:xfrm>
        </p:spPr>
        <p:txBody>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96761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4-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5C0EE-3DC5-4D4E-B96E-DB6D03698606}"/>
              </a:ext>
            </a:extLst>
          </p:cNvPr>
          <p:cNvSpPr>
            <a:spLocks noGrp="1"/>
          </p:cNvSpPr>
          <p:nvPr>
            <p:ph type="title" hasCustomPrompt="1"/>
          </p:nvPr>
        </p:nvSpPr>
        <p:spPr>
          <a:xfrm>
            <a:off x="630238" y="274638"/>
            <a:ext cx="7886700" cy="993775"/>
          </a:xfrm>
        </p:spPr>
        <p:txBody>
          <a:bodyPr/>
          <a:lstStyle/>
          <a:p>
            <a:r>
              <a:rPr lang="fr-CA" dirty="0"/>
              <a:t>MODIFIER LE TITRE ICI</a:t>
            </a:r>
            <a:endParaRPr lang="fr-FR" dirty="0"/>
          </a:p>
        </p:txBody>
      </p:sp>
      <p:sp>
        <p:nvSpPr>
          <p:cNvPr id="3" name="Espace réservé du texte 2">
            <a:extLst>
              <a:ext uri="{FF2B5EF4-FFF2-40B4-BE49-F238E27FC236}">
                <a16:creationId xmlns:a16="http://schemas.microsoft.com/office/drawing/2014/main" id="{7E3E2305-7545-2441-9BCA-1D0320FB3194}"/>
              </a:ext>
            </a:extLst>
          </p:cNvPr>
          <p:cNvSpPr>
            <a:spLocks noGrp="1"/>
          </p:cNvSpPr>
          <p:nvPr>
            <p:ph type="body" idx="1" hasCustomPrompt="1"/>
          </p:nvPr>
        </p:nvSpPr>
        <p:spPr>
          <a:xfrm>
            <a:off x="630238" y="1260475"/>
            <a:ext cx="3868737" cy="619125"/>
          </a:xfrm>
        </p:spPr>
        <p:txBody>
          <a:bodyPr anchor="t">
            <a:normAutofit/>
          </a:bodyPr>
          <a:lstStyle>
            <a:lvl1pPr marL="0" indent="0">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 texte du masque</a:t>
            </a:r>
          </a:p>
        </p:txBody>
      </p:sp>
      <p:sp>
        <p:nvSpPr>
          <p:cNvPr id="4" name="Espace réservé du contenu 3">
            <a:extLst>
              <a:ext uri="{FF2B5EF4-FFF2-40B4-BE49-F238E27FC236}">
                <a16:creationId xmlns:a16="http://schemas.microsoft.com/office/drawing/2014/main" id="{DDE43A13-C1F7-6942-A7DB-CA86B7F1A206}"/>
              </a:ext>
            </a:extLst>
          </p:cNvPr>
          <p:cNvSpPr>
            <a:spLocks noGrp="1"/>
          </p:cNvSpPr>
          <p:nvPr>
            <p:ph sz="half" idx="2" hasCustomPrompt="1"/>
          </p:nvPr>
        </p:nvSpPr>
        <p:spPr>
          <a:xfrm>
            <a:off x="630238" y="1879600"/>
            <a:ext cx="3868737" cy="2762250"/>
          </a:xfrm>
        </p:spPr>
        <p:txBody>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du texte 4">
            <a:extLst>
              <a:ext uri="{FF2B5EF4-FFF2-40B4-BE49-F238E27FC236}">
                <a16:creationId xmlns:a16="http://schemas.microsoft.com/office/drawing/2014/main" id="{4E67D041-244A-9348-B886-B4CE07BFE002}"/>
              </a:ext>
            </a:extLst>
          </p:cNvPr>
          <p:cNvSpPr>
            <a:spLocks noGrp="1"/>
          </p:cNvSpPr>
          <p:nvPr>
            <p:ph type="body" sz="quarter" idx="3" hasCustomPrompt="1"/>
          </p:nvPr>
        </p:nvSpPr>
        <p:spPr>
          <a:xfrm>
            <a:off x="4629150" y="1260475"/>
            <a:ext cx="3887788" cy="619125"/>
          </a:xfrm>
        </p:spPr>
        <p:txBody>
          <a:bodyPr anchor="t">
            <a:normAutofit/>
          </a:bodyPr>
          <a:lstStyle>
            <a:lvl1pPr marL="0" indent="0">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 texte du masque</a:t>
            </a:r>
          </a:p>
        </p:txBody>
      </p:sp>
      <p:sp>
        <p:nvSpPr>
          <p:cNvPr id="6" name="Espace réservé du contenu 5">
            <a:extLst>
              <a:ext uri="{FF2B5EF4-FFF2-40B4-BE49-F238E27FC236}">
                <a16:creationId xmlns:a16="http://schemas.microsoft.com/office/drawing/2014/main" id="{64BED889-E328-0A4E-984A-710B160024BF}"/>
              </a:ext>
            </a:extLst>
          </p:cNvPr>
          <p:cNvSpPr>
            <a:spLocks noGrp="1"/>
          </p:cNvSpPr>
          <p:nvPr>
            <p:ph sz="quarter" idx="4" hasCustomPrompt="1"/>
          </p:nvPr>
        </p:nvSpPr>
        <p:spPr>
          <a:xfrm>
            <a:off x="4629150" y="1879600"/>
            <a:ext cx="3887788" cy="2762250"/>
          </a:xfrm>
        </p:spPr>
        <p:txBody>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15883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5- Contenui">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347B1-0AF2-FE4E-97F7-E400E24BC60D}"/>
              </a:ext>
            </a:extLst>
          </p:cNvPr>
          <p:cNvSpPr>
            <a:spLocks noGrp="1"/>
          </p:cNvSpPr>
          <p:nvPr>
            <p:ph type="title" hasCustomPrompt="1"/>
          </p:nvPr>
        </p:nvSpPr>
        <p:spPr/>
        <p:txBody>
          <a:bodyPr/>
          <a:lstStyle/>
          <a:p>
            <a:r>
              <a:rPr lang="fr-CA" dirty="0"/>
              <a:t>MODIFIER LE TITRE ICI</a:t>
            </a:r>
            <a:endParaRPr lang="fr-FR" dirty="0"/>
          </a:p>
        </p:txBody>
      </p:sp>
    </p:spTree>
    <p:extLst>
      <p:ext uri="{BB962C8B-B14F-4D97-AF65-F5344CB8AC3E}">
        <p14:creationId xmlns:p14="http://schemas.microsoft.com/office/powerpoint/2010/main" val="219916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6-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DAADC-DD29-A74A-818E-07EE0F3A5BE5}"/>
              </a:ext>
            </a:extLst>
          </p:cNvPr>
          <p:cNvSpPr>
            <a:spLocks noGrp="1"/>
          </p:cNvSpPr>
          <p:nvPr>
            <p:ph type="title" hasCustomPrompt="1"/>
          </p:nvPr>
        </p:nvSpPr>
        <p:spPr>
          <a:xfrm>
            <a:off x="630238" y="342900"/>
            <a:ext cx="2949575" cy="1200150"/>
          </a:xfrm>
        </p:spPr>
        <p:txBody>
          <a:bodyPr anchor="b">
            <a:normAutofit/>
          </a:bodyPr>
          <a:lstStyle>
            <a:lvl1pPr>
              <a:defRPr sz="2000"/>
            </a:lvl1pPr>
          </a:lstStyle>
          <a:p>
            <a:r>
              <a:rPr lang="fr-CA" dirty="0"/>
              <a:t>MODIFIER LE TITRE ICI</a:t>
            </a:r>
            <a:endParaRPr lang="fr-FR" dirty="0"/>
          </a:p>
        </p:txBody>
      </p:sp>
      <p:sp>
        <p:nvSpPr>
          <p:cNvPr id="3" name="Espace réservé pour une image  2">
            <a:extLst>
              <a:ext uri="{FF2B5EF4-FFF2-40B4-BE49-F238E27FC236}">
                <a16:creationId xmlns:a16="http://schemas.microsoft.com/office/drawing/2014/main" id="{153A5A6E-0309-BC4D-BFB7-47B9D09F12F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C36FFE-7074-4E4B-A93B-8078CA84E5E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Tree>
    <p:extLst>
      <p:ext uri="{BB962C8B-B14F-4D97-AF65-F5344CB8AC3E}">
        <p14:creationId xmlns:p14="http://schemas.microsoft.com/office/powerpoint/2010/main" val="52469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i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F058020-3729-F67F-3CF7-5A560C8B53A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8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747CC6-EEDD-CF41-AC45-0E5F2E1FC0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378137" y="3764070"/>
            <a:ext cx="6404707" cy="87682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310994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B67CFB-4B15-5040-AC1A-9B7B9B096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628650" y="4351860"/>
            <a:ext cx="4388024" cy="28903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331966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8987D3-A08E-1F47-BF17-A3E6A9EAAE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378137" y="3764070"/>
            <a:ext cx="6404707" cy="87682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39364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0D511C-1BF8-894F-A367-432A41DE7D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628650" y="4351860"/>
            <a:ext cx="4388024" cy="28903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211298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77B614-AC8C-814F-A70D-8CF8518331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378137" y="3764070"/>
            <a:ext cx="6404707" cy="87682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218012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C1F796-241E-5B4B-8283-04DE1F578C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628650" y="4351860"/>
            <a:ext cx="4388024" cy="289033"/>
          </a:xfrm>
        </p:spPr>
        <p:txBody>
          <a:bodyPr/>
          <a:lstStyle>
            <a:lvl1pPr>
              <a:defRPr>
                <a:solidFill>
                  <a:schemeClr val="bg1"/>
                </a:solidFill>
              </a:defRPr>
            </a:lvl1pPr>
          </a:lstStyle>
          <a:p>
            <a:r>
              <a:rPr lang="fr-CA" dirty="0"/>
              <a:t>Modifier le titre ici</a:t>
            </a:r>
            <a:endParaRPr lang="fr-FR" dirty="0"/>
          </a:p>
        </p:txBody>
      </p:sp>
    </p:spTree>
    <p:extLst>
      <p:ext uri="{BB962C8B-B14F-4D97-AF65-F5344CB8AC3E}">
        <p14:creationId xmlns:p14="http://schemas.microsoft.com/office/powerpoint/2010/main" val="418772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8097CBE-2D19-8C4B-93B4-1A17379DF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re 5">
            <a:extLst>
              <a:ext uri="{FF2B5EF4-FFF2-40B4-BE49-F238E27FC236}">
                <a16:creationId xmlns:a16="http://schemas.microsoft.com/office/drawing/2014/main" id="{47540783-7CA4-1B48-9EFC-80D11105B1BD}"/>
              </a:ext>
            </a:extLst>
          </p:cNvPr>
          <p:cNvSpPr>
            <a:spLocks noGrp="1"/>
          </p:cNvSpPr>
          <p:nvPr>
            <p:ph type="title" hasCustomPrompt="1"/>
          </p:nvPr>
        </p:nvSpPr>
        <p:spPr>
          <a:xfrm>
            <a:off x="378137" y="3764070"/>
            <a:ext cx="6404707" cy="876823"/>
          </a:xfrm>
        </p:spPr>
        <p:txBody>
          <a:bodyPr/>
          <a:lstStyle>
            <a:lvl1pPr>
              <a:defRPr>
                <a:solidFill>
                  <a:schemeClr val="bg1"/>
                </a:solidFill>
              </a:defRPr>
            </a:lvl1pPr>
          </a:lstStyle>
          <a:p>
            <a:r>
              <a:rPr lang="fr-CA"/>
              <a:t>Modifier le titre ici</a:t>
            </a:r>
            <a:endParaRPr lang="fr-FR" dirty="0"/>
          </a:p>
        </p:txBody>
      </p:sp>
    </p:spTree>
    <p:extLst>
      <p:ext uri="{BB962C8B-B14F-4D97-AF65-F5344CB8AC3E}">
        <p14:creationId xmlns:p14="http://schemas.microsoft.com/office/powerpoint/2010/main" val="310080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A57633B-876F-F056-3961-10FBAF3358ED}"/>
              </a:ext>
            </a:extLst>
          </p:cNvPr>
          <p:cNvSpPr>
            <a:spLocks noGrp="1"/>
          </p:cNvSpPr>
          <p:nvPr>
            <p:ph type="title" hasCustomPrompt="1"/>
          </p:nvPr>
        </p:nvSpPr>
        <p:spPr>
          <a:xfrm>
            <a:off x="628650" y="3611202"/>
            <a:ext cx="6618817" cy="250295"/>
          </a:xfrm>
        </p:spPr>
        <p:txBody>
          <a:bodyPr/>
          <a:lstStyle>
            <a:lvl1pPr>
              <a:defRPr sz="1000" b="0">
                <a:solidFill>
                  <a:schemeClr val="bg1">
                    <a:lumMod val="95000"/>
                  </a:schemeClr>
                </a:solidFill>
              </a:defRPr>
            </a:lvl1pPr>
          </a:lstStyle>
          <a:p>
            <a:r>
              <a:rPr lang="fr-CA" dirty="0"/>
              <a:t>MODIFIER LE NOM DU DÉPARTEMENT – ARIAL RÉGULIER MAJUSCULE</a:t>
            </a:r>
            <a:endParaRPr lang="fr-FR" dirty="0"/>
          </a:p>
        </p:txBody>
      </p:sp>
      <p:sp>
        <p:nvSpPr>
          <p:cNvPr id="4" name="Espace réservé du contenu 2">
            <a:extLst>
              <a:ext uri="{FF2B5EF4-FFF2-40B4-BE49-F238E27FC236}">
                <a16:creationId xmlns:a16="http://schemas.microsoft.com/office/drawing/2014/main" id="{2AD8484F-29CD-D225-BEED-DF6B2D061753}"/>
              </a:ext>
            </a:extLst>
          </p:cNvPr>
          <p:cNvSpPr>
            <a:spLocks noGrp="1"/>
          </p:cNvSpPr>
          <p:nvPr>
            <p:ph idx="1" hasCustomPrompt="1"/>
          </p:nvPr>
        </p:nvSpPr>
        <p:spPr>
          <a:xfrm>
            <a:off x="628649" y="3881344"/>
            <a:ext cx="6618817" cy="1080399"/>
          </a:xfrm>
        </p:spPr>
        <p:txBody>
          <a:bodyPr/>
          <a:lstStyle>
            <a:lvl1pPr marL="0" indent="0">
              <a:lnSpc>
                <a:spcPct val="100000"/>
              </a:lnSpc>
              <a:spcBef>
                <a:spcPts val="0"/>
              </a:spcBef>
              <a:buNone/>
              <a:defRPr sz="2000" b="1">
                <a:solidFill>
                  <a:schemeClr val="bg1">
                    <a:lumMod val="9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CA" dirty="0"/>
              <a:t>Modifier le nom du programme</a:t>
            </a:r>
          </a:p>
        </p:txBody>
      </p:sp>
    </p:spTree>
    <p:extLst>
      <p:ext uri="{BB962C8B-B14F-4D97-AF65-F5344CB8AC3E}">
        <p14:creationId xmlns:p14="http://schemas.microsoft.com/office/powerpoint/2010/main" val="27116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3CC695E-0F0F-1441-9BB1-1FCD748C6E74}"/>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Espace réservé du titre 1">
            <a:extLst>
              <a:ext uri="{FF2B5EF4-FFF2-40B4-BE49-F238E27FC236}">
                <a16:creationId xmlns:a16="http://schemas.microsoft.com/office/drawing/2014/main" id="{25CE0715-549E-3141-868E-0C380541C4CC}"/>
              </a:ext>
            </a:extLst>
          </p:cNvPr>
          <p:cNvSpPr>
            <a:spLocks noGrp="1"/>
          </p:cNvSpPr>
          <p:nvPr>
            <p:ph type="title"/>
          </p:nvPr>
        </p:nvSpPr>
        <p:spPr>
          <a:xfrm>
            <a:off x="628650" y="274638"/>
            <a:ext cx="7886700" cy="993775"/>
          </a:xfrm>
          <a:prstGeom prst="rect">
            <a:avLst/>
          </a:prstGeom>
        </p:spPr>
        <p:txBody>
          <a:bodyPr vert="horz" lIns="91440" tIns="45720" rIns="91440" bIns="45720" rtlCol="0" anchor="t">
            <a:noAutofit/>
          </a:bodyPr>
          <a:lstStyle/>
          <a:p>
            <a:r>
              <a:rPr lang="fr-CA" dirty="0"/>
              <a:t>MODIFIER LE TITRE ICI</a:t>
            </a:r>
            <a:endParaRPr lang="fr-FR" dirty="0"/>
          </a:p>
        </p:txBody>
      </p:sp>
      <p:sp>
        <p:nvSpPr>
          <p:cNvPr id="3" name="Espace réservé du texte 2">
            <a:extLst>
              <a:ext uri="{FF2B5EF4-FFF2-40B4-BE49-F238E27FC236}">
                <a16:creationId xmlns:a16="http://schemas.microsoft.com/office/drawing/2014/main" id="{938360D6-A566-5D4B-ADAF-D88768C260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fr-CA" dirty="0"/>
              <a:t>Cliquez pour modifier le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8768373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 id="2147483740" r:id="rId7"/>
    <p:sldLayoutId id="2147483742" r:id="rId8"/>
    <p:sldLayoutId id="2147483741" r:id="rId9"/>
    <p:sldLayoutId id="2147483727" r:id="rId10"/>
    <p:sldLayoutId id="2147483728" r:id="rId11"/>
    <p:sldLayoutId id="2147483729" r:id="rId12"/>
    <p:sldLayoutId id="2147483731" r:id="rId13"/>
    <p:sldLayoutId id="2147483730" r:id="rId14"/>
    <p:sldLayoutId id="2147483732" r:id="rId15"/>
    <p:sldLayoutId id="2147483733" r:id="rId16"/>
    <p:sldLayoutId id="2147483734" r:id="rId17"/>
    <p:sldLayoutId id="2147483739" r:id="rId18"/>
  </p:sldLayoutIdLst>
  <p:txStyles>
    <p:title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Ø"/>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ü"/>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journeesperseverancescolaire.com/fr"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mailto:vre-exch@uqac.ca"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slide" Target="slide8.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mL0cw2sxrCo" TargetMode="External"/><Relationship Id="rId2" Type="http://schemas.openxmlformats.org/officeDocument/2006/relationships/hyperlink" Target="https://poletransitionseducation.ca/une-collaboration-prometteuse-entre-les-cegeps-du-saguenay-lac-saint-jean-et-luqac/" TargetMode="Externa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open.spotify.com/show/4crGzAB83oGlbZPkh8fmVo" TargetMode="External"/><Relationship Id="rId2" Type="http://schemas.openxmlformats.org/officeDocument/2006/relationships/hyperlink" Target="https://sae.uqac.ca/etudiants-internationaux/mentorat/" TargetMode="External"/><Relationship Id="rId1" Type="http://schemas.openxmlformats.org/officeDocument/2006/relationships/slideLayout" Target="../slideLayouts/slideLayout12.xml"/><Relationship Id="rId5" Type="http://schemas.openxmlformats.org/officeDocument/2006/relationships/slide" Target="slide10.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32FB6-BAAC-2E4F-9AC0-D84C591655B7}"/>
              </a:ext>
            </a:extLst>
          </p:cNvPr>
          <p:cNvSpPr>
            <a:spLocks noGrp="1"/>
          </p:cNvSpPr>
          <p:nvPr>
            <p:ph type="title"/>
          </p:nvPr>
        </p:nvSpPr>
        <p:spPr>
          <a:xfrm>
            <a:off x="119830" y="3901808"/>
            <a:ext cx="5457254" cy="639596"/>
          </a:xfrm>
        </p:spPr>
        <p:txBody>
          <a:bodyPr>
            <a:normAutofit/>
          </a:bodyPr>
          <a:lstStyle/>
          <a:p>
            <a:r>
              <a:rPr lang="fr-FR" sz="1500" dirty="0">
                <a:hlinkClick r:id="" action="ppaction://hlinkshowjump?jump=nextslide">
                  <a:extLst>
                    <a:ext uri="{A12FA001-AC4F-418D-AE19-62706E023703}">
                      <ahyp:hlinkClr xmlns:ahyp="http://schemas.microsoft.com/office/drawing/2018/hyperlinkcolor" val="tx"/>
                    </a:ext>
                  </a:extLst>
                </a:hlinkClick>
              </a:rPr>
              <a:t>Plan d’action pour la réussite PARES/UQAC 2021-2026</a:t>
            </a:r>
          </a:p>
        </p:txBody>
      </p:sp>
      <p:sp>
        <p:nvSpPr>
          <p:cNvPr id="4" name="ZoneTexte 3">
            <a:hlinkClick r:id="" action="ppaction://hlinkshowjump?jump=nextslide"/>
            <a:extLst>
              <a:ext uri="{FF2B5EF4-FFF2-40B4-BE49-F238E27FC236}">
                <a16:creationId xmlns:a16="http://schemas.microsoft.com/office/drawing/2014/main" id="{297FDF6D-15ED-042D-19A0-F3818EE89EC9}"/>
              </a:ext>
            </a:extLst>
          </p:cNvPr>
          <p:cNvSpPr txBox="1"/>
          <p:nvPr/>
        </p:nvSpPr>
        <p:spPr>
          <a:xfrm>
            <a:off x="119830" y="4125905"/>
            <a:ext cx="5056732"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00" dirty="0">
                <a:solidFill>
                  <a:prstClr val="white"/>
                </a:solidFill>
                <a:latin typeface="Arial" panose="020B0604020202020204" pitchFamily="34" charset="0"/>
                <a:cs typeface="Arial" panose="020B0604020202020204" pitchFamily="34" charset="0"/>
              </a:rPr>
              <a:t>L</a:t>
            </a:r>
            <a:r>
              <a:rPr kumimoji="0" lang="fr-CA" sz="1000" b="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es actions présentées dans ce plan sont celles financées par </a:t>
            </a:r>
            <a:r>
              <a:rPr kumimoji="0" lang="fr-CA" sz="10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le Plan d’action pour la réussite en enseignement supérieur</a:t>
            </a:r>
            <a:r>
              <a:rPr kumimoji="0" lang="fr-CA" sz="1000" b="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(PARES). Il ne s’agit donc pas d’une liste exhaustive de toutes les actions de soutien à la réussite présentes à l’UQAC.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000" dirty="0">
              <a:solidFill>
                <a:prstClr val="white"/>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14B546B-83C8-3EA1-4334-EC6C747559C2}"/>
              </a:ext>
            </a:extLst>
          </p:cNvPr>
          <p:cNvSpPr txBox="1"/>
          <p:nvPr/>
        </p:nvSpPr>
        <p:spPr>
          <a:xfrm>
            <a:off x="119830" y="4774168"/>
            <a:ext cx="5382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900" dirty="0">
                <a:solidFill>
                  <a:schemeClr val="bg1"/>
                </a:solidFill>
                <a:latin typeface="Arial" panose="020B0604020202020204" pitchFamily="34" charset="0"/>
                <a:cs typeface="Arial" panose="020B0604020202020204" pitchFamily="34" charset="0"/>
              </a:rPr>
              <a:t>Il convient de souligner que, parallèlement à ce plan d’action, l’UQAC soutient activement l’ensemble des services et des secteurs engagés dans la réussite de ses étudiantes et étudiants.</a:t>
            </a:r>
            <a:endParaRPr kumimoji="0" lang="fr-CA" sz="9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9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923330"/>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3 · </a:t>
            </a:r>
            <a:r>
              <a:rPr lang="fr-CA" sz="2000" dirty="0">
                <a:latin typeface="Arial" panose="020B0604020202020204" pitchFamily="34" charset="0"/>
                <a:cs typeface="Arial" panose="020B0604020202020204" pitchFamily="34" charset="0"/>
              </a:rPr>
              <a:t>Favoriser la persévérance scolaire et la réussite avec des initiatives répondant aux besoins  diversifiés de la communauté étudiante</a:t>
            </a:r>
            <a:endParaRPr lang="fr-CA" sz="2000" dirty="0">
              <a:solidFill>
                <a:srgbClr val="6B8A15"/>
              </a:solidFill>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Objectif spécifique 4 : Soutenir les initiatives favorisant la persévérance et la réussite</a:t>
            </a:r>
            <a:r>
              <a:rPr lang="fr-CA" sz="1200" dirty="0">
                <a:solidFill>
                  <a:srgbClr val="6B8A15"/>
                </a:solidFill>
                <a:latin typeface="Arial" panose="020B0604020202020204" pitchFamily="34" charset="0"/>
                <a:cs typeface="Arial" panose="020B0604020202020204" pitchFamily="34" charset="0"/>
              </a:rPr>
              <a:t> (suite)</a:t>
            </a:r>
            <a:endParaRPr lang="fr-CA" dirty="0">
              <a:solidFill>
                <a:srgbClr val="6B8A15"/>
              </a:solidFill>
              <a:latin typeface="Arial" panose="020B0604020202020204" pitchFamily="34" charset="0"/>
              <a:cs typeface="Arial" panose="020B0604020202020204" pitchFamily="34" charset="0"/>
            </a:endParaRPr>
          </a:p>
        </p:txBody>
      </p:sp>
      <p:graphicFrame>
        <p:nvGraphicFramePr>
          <p:cNvPr id="2" name="Tableau 1">
            <a:extLst>
              <a:ext uri="{FF2B5EF4-FFF2-40B4-BE49-F238E27FC236}">
                <a16:creationId xmlns:a16="http://schemas.microsoft.com/office/drawing/2014/main" id="{F0BDBEEB-A184-053E-BD5D-36E36A8244E6}"/>
              </a:ext>
            </a:extLst>
          </p:cNvPr>
          <p:cNvGraphicFramePr>
            <a:graphicFrameLocks noGrp="1"/>
          </p:cNvGraphicFramePr>
          <p:nvPr>
            <p:extLst>
              <p:ext uri="{D42A27DB-BD31-4B8C-83A1-F6EECF244321}">
                <p14:modId xmlns:p14="http://schemas.microsoft.com/office/powerpoint/2010/main" val="1474036332"/>
              </p:ext>
            </p:extLst>
          </p:nvPr>
        </p:nvGraphicFramePr>
        <p:xfrm>
          <a:off x="206478" y="1365125"/>
          <a:ext cx="8731042" cy="2438400"/>
        </p:xfrm>
        <a:graphic>
          <a:graphicData uri="http://schemas.openxmlformats.org/drawingml/2006/table">
            <a:tbl>
              <a:tblPr firstRow="1" bandRow="1">
                <a:tableStyleId>{93296810-A885-4BE3-A3E7-6D5BEEA58F35}</a:tableStyleId>
              </a:tblPr>
              <a:tblGrid>
                <a:gridCol w="2355353">
                  <a:extLst>
                    <a:ext uri="{9D8B030D-6E8A-4147-A177-3AD203B41FA5}">
                      <a16:colId xmlns:a16="http://schemas.microsoft.com/office/drawing/2014/main" val="1292831375"/>
                    </a:ext>
                  </a:extLst>
                </a:gridCol>
                <a:gridCol w="2236880">
                  <a:extLst>
                    <a:ext uri="{9D8B030D-6E8A-4147-A177-3AD203B41FA5}">
                      <a16:colId xmlns:a16="http://schemas.microsoft.com/office/drawing/2014/main" val="2368930275"/>
                    </a:ext>
                  </a:extLst>
                </a:gridCol>
                <a:gridCol w="2489547">
                  <a:extLst>
                    <a:ext uri="{9D8B030D-6E8A-4147-A177-3AD203B41FA5}">
                      <a16:colId xmlns:a16="http://schemas.microsoft.com/office/drawing/2014/main" val="4282739723"/>
                    </a:ext>
                  </a:extLst>
                </a:gridCol>
                <a:gridCol w="1649262">
                  <a:extLst>
                    <a:ext uri="{9D8B030D-6E8A-4147-A177-3AD203B41FA5}">
                      <a16:colId xmlns:a16="http://schemas.microsoft.com/office/drawing/2014/main" val="1343128138"/>
                    </a:ext>
                  </a:extLst>
                </a:gridCol>
              </a:tblGrid>
              <a:tr h="0">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215244">
                <a:tc>
                  <a:txBody>
                    <a:bodyPr/>
                    <a:lstStyle/>
                    <a:p>
                      <a:r>
                        <a:rPr lang="fr-CA" sz="1000" b="1" dirty="0">
                          <a:latin typeface="Arial" panose="020B0604020202020204" pitchFamily="34" charset="0"/>
                          <a:cs typeface="Arial" panose="020B0604020202020204" pitchFamily="34" charset="0"/>
                        </a:rPr>
                        <a:t>4.3. Accueil, collaboration et soutien des personnes étudiantes des Premières Nations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Démarches en cours avec le Centre des Première Nations Nikanite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En cours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En cours</a:t>
                      </a:r>
                    </a:p>
                  </a:txBody>
                  <a:tcPr>
                    <a:solidFill>
                      <a:srgbClr val="E3E8D3"/>
                    </a:solidFill>
                  </a:tcPr>
                </a:tc>
                <a:extLst>
                  <a:ext uri="{0D108BD9-81ED-4DB2-BD59-A6C34878D82A}">
                    <a16:rowId xmlns:a16="http://schemas.microsoft.com/office/drawing/2014/main" val="742752613"/>
                  </a:ext>
                </a:extLst>
              </a:tr>
              <a:tr h="204865">
                <a:tc rowSpan="3">
                  <a:txBody>
                    <a:bodyPr/>
                    <a:lstStyle/>
                    <a:p>
                      <a:r>
                        <a:rPr lang="fr-CA" sz="1000" b="1" dirty="0">
                          <a:latin typeface="Arial" panose="020B0604020202020204" pitchFamily="34" charset="0"/>
                          <a:cs typeface="Arial" panose="020B0604020202020204" pitchFamily="34" charset="0"/>
                        </a:rPr>
                        <a:t>4.4. Stimuler la vie étudiante et offrir des opportunités d’échange entre les membres de la communauté étudiante</a:t>
                      </a:r>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Développement et soutien du sport universitaire</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Soutien financier destiné au déploiement des équipes sportives d</a:t>
                      </a:r>
                      <a:r>
                        <a:rPr lang="fr-CA" sz="1000" i="0" dirty="0">
                          <a:latin typeface="Arial" panose="020B0604020202020204" pitchFamily="34" charset="0"/>
                          <a:cs typeface="Arial" panose="020B0604020202020204" pitchFamily="34" charset="0"/>
                        </a:rPr>
                        <a:t>es Inuk</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En cours (depuis 2021)</a:t>
                      </a:r>
                    </a:p>
                  </a:txBody>
                  <a:tcPr>
                    <a:solidFill>
                      <a:srgbClr val="B3C186"/>
                    </a:solidFill>
                  </a:tcPr>
                </a:tc>
                <a:extLst>
                  <a:ext uri="{0D108BD9-81ED-4DB2-BD59-A6C34878D82A}">
                    <a16:rowId xmlns:a16="http://schemas.microsoft.com/office/drawing/2014/main" val="4248748721"/>
                  </a:ext>
                </a:extLst>
              </a:tr>
              <a:tr h="204865">
                <a:tc vMerge="1">
                  <a:txBody>
                    <a:bodyPr/>
                    <a:lstStyle/>
                    <a:p>
                      <a:endParaRPr lang="fr-CA" sz="1100" b="1" dirty="0"/>
                    </a:p>
                  </a:txBody>
                  <a:tcPr>
                    <a:solidFill>
                      <a:srgbClr val="E3E8D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Activités socioculturelles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Activités offertes dans le cadre des </a:t>
                      </a:r>
                      <a:r>
                        <a:rPr lang="fr-CA" sz="1000" dirty="0">
                          <a:solidFill>
                            <a:srgbClr val="6B8A1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Journées de la persévérance scolaire</a:t>
                      </a:r>
                      <a:endParaRPr lang="fr-CA" sz="1000" dirty="0">
                        <a:solidFill>
                          <a:srgbClr val="6B8A15"/>
                        </a:solidFill>
                        <a:latin typeface="Arial" panose="020B0604020202020204" pitchFamily="34" charset="0"/>
                        <a:cs typeface="Arial" panose="020B0604020202020204" pitchFamily="34" charset="0"/>
                      </a:endParaRPr>
                    </a:p>
                    <a:p>
                      <a:r>
                        <a:rPr lang="fr-CA" sz="1000" dirty="0">
                          <a:solidFill>
                            <a:srgbClr val="6B8A15"/>
                          </a:solidFill>
                          <a:latin typeface="Arial" panose="020B0604020202020204" pitchFamily="34" charset="0"/>
                          <a:cs typeface="Arial" panose="020B0604020202020204" pitchFamily="34" charset="0"/>
                        </a:rPr>
                        <a:t>-Plusieurs activités initiées par les équipes programmes ! (2025)</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2023-2024</a:t>
                      </a:r>
                    </a:p>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3612518460"/>
                  </a:ext>
                </a:extLst>
              </a:tr>
              <a:tr h="204865">
                <a:tc vMerge="1">
                  <a:txBody>
                    <a:bodyPr/>
                    <a:lstStyle/>
                    <a:p>
                      <a:endParaRPr lang="fr-CA" sz="1100" b="1" dirty="0"/>
                    </a:p>
                  </a:txBody>
                  <a:tcPr>
                    <a:solidFill>
                      <a:srgbClr val="B3C186"/>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Activités sociales et de reconnaissance offertes en fin de session</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2022-2023</a:t>
                      </a:r>
                    </a:p>
                    <a:p>
                      <a:r>
                        <a:rPr lang="fr-CA" sz="1000" dirty="0">
                          <a:latin typeface="Arial" panose="020B0604020202020204" pitchFamily="34" charset="0"/>
                          <a:cs typeface="Arial" panose="020B0604020202020204" pitchFamily="34" charset="0"/>
                        </a:rPr>
                        <a:t>Réalisé 2023-2024</a:t>
                      </a:r>
                    </a:p>
                    <a:p>
                      <a:r>
                        <a:rPr lang="fr-CA" sz="1000" dirty="0">
                          <a:latin typeface="Arial" panose="020B0604020202020204" pitchFamily="34" charset="0"/>
                          <a:cs typeface="Arial" panose="020B0604020202020204" pitchFamily="34" charset="0"/>
                        </a:rPr>
                        <a:t>Réalisé 2024-2025</a:t>
                      </a:r>
                    </a:p>
                  </a:txBody>
                  <a:tcPr>
                    <a:solidFill>
                      <a:srgbClr val="B3C186"/>
                    </a:solidFill>
                  </a:tcPr>
                </a:tc>
                <a:extLst>
                  <a:ext uri="{0D108BD9-81ED-4DB2-BD59-A6C34878D82A}">
                    <a16:rowId xmlns:a16="http://schemas.microsoft.com/office/drawing/2014/main" val="1484803270"/>
                  </a:ext>
                </a:extLst>
              </a:tr>
            </a:tbl>
          </a:graphicData>
        </a:graphic>
      </p:graphicFrame>
      <p:sp>
        <p:nvSpPr>
          <p:cNvPr id="4" name="Rectangle 3">
            <a:hlinkClick r:id="rId3" action="ppaction://hlinksldjump"/>
            <a:extLst>
              <a:ext uri="{FF2B5EF4-FFF2-40B4-BE49-F238E27FC236}">
                <a16:creationId xmlns:a16="http://schemas.microsoft.com/office/drawing/2014/main" id="{B27BBC80-B073-CF4D-76AF-267410B68598}"/>
              </a:ext>
            </a:extLst>
          </p:cNvPr>
          <p:cNvSpPr/>
          <p:nvPr/>
        </p:nvSpPr>
        <p:spPr>
          <a:xfrm>
            <a:off x="7693051" y="4198455"/>
            <a:ext cx="1163782"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Retour aux axes</a:t>
            </a:r>
            <a:endParaRPr lang="fr-CA" sz="1000" b="1" dirty="0">
              <a:solidFill>
                <a:srgbClr val="6B8A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10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400110"/>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4 · </a:t>
            </a:r>
            <a:r>
              <a:rPr lang="fr-CA" sz="2000" dirty="0">
                <a:latin typeface="Arial" panose="020B0604020202020204" pitchFamily="34" charset="0"/>
                <a:cs typeface="Arial" panose="020B0604020202020204" pitchFamily="34" charset="0"/>
              </a:rPr>
              <a:t>Consolidation et transfert en matière de réussite</a:t>
            </a:r>
          </a:p>
        </p:txBody>
      </p:sp>
      <p:graphicFrame>
        <p:nvGraphicFramePr>
          <p:cNvPr id="4" name="Tableau 3">
            <a:extLst>
              <a:ext uri="{FF2B5EF4-FFF2-40B4-BE49-F238E27FC236}">
                <a16:creationId xmlns:a16="http://schemas.microsoft.com/office/drawing/2014/main" id="{A0F20CA3-1922-43E9-57A6-8BAD49CB3348}"/>
              </a:ext>
            </a:extLst>
          </p:cNvPr>
          <p:cNvGraphicFramePr>
            <a:graphicFrameLocks noGrp="1"/>
          </p:cNvGraphicFramePr>
          <p:nvPr>
            <p:extLst>
              <p:ext uri="{D42A27DB-BD31-4B8C-83A1-F6EECF244321}">
                <p14:modId xmlns:p14="http://schemas.microsoft.com/office/powerpoint/2010/main" val="3540528070"/>
              </p:ext>
            </p:extLst>
          </p:nvPr>
        </p:nvGraphicFramePr>
        <p:xfrm>
          <a:off x="206478" y="837384"/>
          <a:ext cx="8731044" cy="3169920"/>
        </p:xfrm>
        <a:graphic>
          <a:graphicData uri="http://schemas.openxmlformats.org/drawingml/2006/table">
            <a:tbl>
              <a:tblPr firstRow="1" bandRow="1">
                <a:tableStyleId>{93296810-A885-4BE3-A3E7-6D5BEEA58F35}</a:tableStyleId>
              </a:tblPr>
              <a:tblGrid>
                <a:gridCol w="2124313">
                  <a:extLst>
                    <a:ext uri="{9D8B030D-6E8A-4147-A177-3AD203B41FA5}">
                      <a16:colId xmlns:a16="http://schemas.microsoft.com/office/drawing/2014/main" val="1292831375"/>
                    </a:ext>
                  </a:extLst>
                </a:gridCol>
                <a:gridCol w="2003686">
                  <a:extLst>
                    <a:ext uri="{9D8B030D-6E8A-4147-A177-3AD203B41FA5}">
                      <a16:colId xmlns:a16="http://schemas.microsoft.com/office/drawing/2014/main" val="2368930275"/>
                    </a:ext>
                  </a:extLst>
                </a:gridCol>
                <a:gridCol w="2953783">
                  <a:extLst>
                    <a:ext uri="{9D8B030D-6E8A-4147-A177-3AD203B41FA5}">
                      <a16:colId xmlns:a16="http://schemas.microsoft.com/office/drawing/2014/main" val="4282739723"/>
                    </a:ext>
                  </a:extLst>
                </a:gridCol>
                <a:gridCol w="1649262">
                  <a:extLst>
                    <a:ext uri="{9D8B030D-6E8A-4147-A177-3AD203B41FA5}">
                      <a16:colId xmlns:a16="http://schemas.microsoft.com/office/drawing/2014/main" val="1343128138"/>
                    </a:ext>
                  </a:extLst>
                </a:gridCol>
              </a:tblGrid>
              <a:tr h="0">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426720">
                <a:tc rowSpan="2">
                  <a:txBody>
                    <a:bodyPr/>
                    <a:lstStyle/>
                    <a:p>
                      <a:r>
                        <a:rPr lang="fr-CA" sz="1000" b="1" dirty="0">
                          <a:latin typeface="Arial" panose="020B0604020202020204" pitchFamily="34" charset="0"/>
                          <a:cs typeface="Arial" panose="020B0604020202020204" pitchFamily="34" charset="0"/>
                        </a:rPr>
                        <a:t>Évaluer les impacts des initiatives de soutien à la réussite et favoriser l’amélioration continue de ces initiatives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Participation à la communauté d’apprentissage en évaluation du réseau de l’UQ</a:t>
                      </a:r>
                    </a:p>
                  </a:txBody>
                  <a:tcPr>
                    <a:solidFill>
                      <a:srgbClr val="E3E8D3"/>
                    </a:solidFill>
                  </a:tcPr>
                </a:tc>
                <a:tc>
                  <a:txBody>
                    <a:bodyPr/>
                    <a:lstStyle/>
                    <a:p>
                      <a:pPr marL="171450" indent="-171450">
                        <a:buFontTx/>
                        <a:buChar char="-"/>
                      </a:pPr>
                      <a:r>
                        <a:rPr lang="fr-CA" sz="1000" dirty="0">
                          <a:latin typeface="Arial" panose="020B0604020202020204" pitchFamily="34" charset="0"/>
                          <a:cs typeface="Arial" panose="020B0604020202020204" pitchFamily="34" charset="0"/>
                        </a:rPr>
                        <a:t>Acquisition de compétences visant à soutenir l’Évaluation de mesure de soutien à la réussite à l’UQAC.</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En cours 2023-2024-2025</a:t>
                      </a:r>
                    </a:p>
                  </a:txBody>
                  <a:tcPr>
                    <a:solidFill>
                      <a:srgbClr val="E3E8D3"/>
                    </a:solidFill>
                  </a:tcPr>
                </a:tc>
                <a:extLst>
                  <a:ext uri="{0D108BD9-81ED-4DB2-BD59-A6C34878D82A}">
                    <a16:rowId xmlns:a16="http://schemas.microsoft.com/office/drawing/2014/main" val="742752613"/>
                  </a:ext>
                </a:extLst>
              </a:tr>
              <a:tr h="426720">
                <a:tc vMerge="1">
                  <a:txBody>
                    <a:bodyPr/>
                    <a:lstStyle/>
                    <a:p>
                      <a:endParaRPr lang="fr-CA"/>
                    </a:p>
                  </a:txBody>
                  <a:tcPr/>
                </a:tc>
                <a:tc>
                  <a:txBody>
                    <a:bodyPr/>
                    <a:lstStyle/>
                    <a:p>
                      <a:pPr marL="0" marR="0" algn="l" defTabSz="914400" rtl="0" eaLnBrk="1" fontAlgn="t" latinLnBrk="0" hangingPunct="1">
                        <a:buNone/>
                      </a:pPr>
                      <a:r>
                        <a:rPr lang="fr-CA" sz="1000" kern="1200" dirty="0">
                          <a:solidFill>
                            <a:schemeClr val="dk1"/>
                          </a:solidFill>
                          <a:latin typeface="Arial" panose="020B0604020202020204" pitchFamily="34" charset="0"/>
                          <a:ea typeface="+mn-ea"/>
                          <a:cs typeface="Arial" panose="020B0604020202020204" pitchFamily="34" charset="0"/>
                        </a:rPr>
                        <a:t>Accompagnement en évaluation de projet</a:t>
                      </a:r>
                    </a:p>
                  </a:txBody>
                  <a:tcPr marL="50800" marR="50800" marT="50800" marB="50800">
                    <a:solidFill>
                      <a:srgbClr val="E3E8D3"/>
                    </a:solidFill>
                  </a:tcPr>
                </a:tc>
                <a:tc>
                  <a:txBody>
                    <a:bodyPr/>
                    <a:lstStyle/>
                    <a:p>
                      <a:pPr marL="0" marR="0" algn="l" defTabSz="914400" rtl="0" eaLnBrk="1" fontAlgn="t" latinLnBrk="0" hangingPunct="1">
                        <a:buNone/>
                      </a:pPr>
                      <a:r>
                        <a:rPr lang="fr-CA" sz="1000" kern="1200" dirty="0">
                          <a:solidFill>
                            <a:schemeClr val="dk1"/>
                          </a:solidFill>
                          <a:latin typeface="Arial" panose="020B0604020202020204" pitchFamily="34" charset="0"/>
                          <a:ea typeface="+mn-ea"/>
                          <a:cs typeface="Arial" panose="020B0604020202020204" pitchFamily="34" charset="0"/>
                        </a:rPr>
                        <a:t> - Démarches d’évaluation du projet mentorat (solidaire dans mes études)</a:t>
                      </a:r>
                    </a:p>
                  </a:txBody>
                  <a:tcPr marL="50800" marR="50800" marT="50800" marB="50800">
                    <a:solidFill>
                      <a:srgbClr val="E3E8D3"/>
                    </a:solidFill>
                  </a:tcPr>
                </a:tc>
                <a:tc>
                  <a:txBody>
                    <a:bodyPr/>
                    <a:lstStyle/>
                    <a:p>
                      <a:pPr marL="0" marR="0" algn="l" defTabSz="914400" rtl="0" eaLnBrk="1" fontAlgn="t" latinLnBrk="0" hangingPunct="1">
                        <a:buNone/>
                      </a:pPr>
                      <a:r>
                        <a:rPr lang="fr-CA" sz="1000" kern="1200" dirty="0">
                          <a:solidFill>
                            <a:schemeClr val="dk1"/>
                          </a:solidFill>
                          <a:latin typeface="Arial" panose="020B0604020202020204" pitchFamily="34" charset="0"/>
                          <a:ea typeface="+mn-ea"/>
                          <a:cs typeface="Arial" panose="020B0604020202020204" pitchFamily="34" charset="0"/>
                        </a:rPr>
                        <a:t>En cours 2023-2024-2025</a:t>
                      </a:r>
                    </a:p>
                  </a:txBody>
                  <a:tcPr marL="50800" marR="50800" marT="50800" marB="50800">
                    <a:solidFill>
                      <a:srgbClr val="E3E8D3"/>
                    </a:solidFill>
                  </a:tcPr>
                </a:tc>
                <a:extLst>
                  <a:ext uri="{0D108BD9-81ED-4DB2-BD59-A6C34878D82A}">
                    <a16:rowId xmlns:a16="http://schemas.microsoft.com/office/drawing/2014/main" val="2521110134"/>
                  </a:ext>
                </a:extLst>
              </a:tr>
              <a:tr h="137732">
                <a:tc>
                  <a:txBody>
                    <a:bodyPr/>
                    <a:lstStyle/>
                    <a:p>
                      <a:r>
                        <a:rPr lang="fr-CA" sz="1000" b="1" dirty="0">
                          <a:latin typeface="Arial" panose="020B0604020202020204" pitchFamily="34" charset="0"/>
                          <a:cs typeface="Arial" panose="020B0604020202020204" pitchFamily="34" charset="0"/>
                        </a:rPr>
                        <a:t>Favoriser l’utilisation de données</a:t>
                      </a:r>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Participation au projet de tableau de bord (ENA réussite) dans le cadre du projet DÉFI UQ.</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Développement d'un comptoir de données visant à suivre des indicateurs de réussite </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En cours 2024-2025</a:t>
                      </a:r>
                    </a:p>
                  </a:txBody>
                  <a:tcPr>
                    <a:solidFill>
                      <a:srgbClr val="B3C186"/>
                    </a:solidFill>
                  </a:tcPr>
                </a:tc>
                <a:extLst>
                  <a:ext uri="{0D108BD9-81ED-4DB2-BD59-A6C34878D82A}">
                    <a16:rowId xmlns:a16="http://schemas.microsoft.com/office/drawing/2014/main" val="4248748721"/>
                  </a:ext>
                </a:extLst>
              </a:tr>
              <a:tr h="137732">
                <a:tc>
                  <a:txBody>
                    <a:bodyPr/>
                    <a:lstStyle/>
                    <a:p>
                      <a:r>
                        <a:rPr lang="fr-CA" sz="1000" b="1" dirty="0">
                          <a:latin typeface="Arial" panose="020B0604020202020204" pitchFamily="34" charset="0"/>
                          <a:cs typeface="Arial" panose="020B0604020202020204" pitchFamily="34" charset="0"/>
                        </a:rPr>
                        <a:t>Avoir une bonne connaissance du portrait de nos personnes étudiantes</a:t>
                      </a:r>
                    </a:p>
                  </a:txBody>
                  <a:tcPr>
                    <a:solidFill>
                      <a:srgbClr val="E3E8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Présentation des résultats de l'enquête ICOPE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Présentation effectuée le 7 décembre 2023</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2023-2024</a:t>
                      </a:r>
                    </a:p>
                  </a:txBody>
                  <a:tcPr>
                    <a:solidFill>
                      <a:srgbClr val="E3E8D3"/>
                    </a:solidFill>
                  </a:tcPr>
                </a:tc>
                <a:extLst>
                  <a:ext uri="{0D108BD9-81ED-4DB2-BD59-A6C34878D82A}">
                    <a16:rowId xmlns:a16="http://schemas.microsoft.com/office/drawing/2014/main" val="3612518460"/>
                  </a:ext>
                </a:extLst>
              </a:tr>
              <a:tr h="175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1" dirty="0">
                          <a:latin typeface="Arial" panose="020B0604020202020204" pitchFamily="34" charset="0"/>
                          <a:cs typeface="Arial" panose="020B0604020202020204" pitchFamily="34" charset="0"/>
                        </a:rPr>
                        <a:t>Documenter ce qui existe à l’interne comme soutien à la réussite et favoriser la valorisation et le partage</a:t>
                      </a:r>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Consultation auprès des directions de programme et des coordinations afin d’identifier les mesures appropriées</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En cours </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En cours</a:t>
                      </a:r>
                    </a:p>
                  </a:txBody>
                  <a:tcPr>
                    <a:solidFill>
                      <a:srgbClr val="B3C186"/>
                    </a:solidFill>
                  </a:tcPr>
                </a:tc>
                <a:extLst>
                  <a:ext uri="{0D108BD9-81ED-4DB2-BD59-A6C34878D82A}">
                    <a16:rowId xmlns:a16="http://schemas.microsoft.com/office/drawing/2014/main" val="1484803270"/>
                  </a:ext>
                </a:extLst>
              </a:tr>
            </a:tbl>
          </a:graphicData>
        </a:graphic>
      </p:graphicFrame>
      <p:sp>
        <p:nvSpPr>
          <p:cNvPr id="7" name="Rectangle 6">
            <a:hlinkClick r:id="rId2" action="ppaction://hlinksldjump"/>
            <a:extLst>
              <a:ext uri="{FF2B5EF4-FFF2-40B4-BE49-F238E27FC236}">
                <a16:creationId xmlns:a16="http://schemas.microsoft.com/office/drawing/2014/main" id="{5015D3C6-8328-00DA-EB8A-93A679466989}"/>
              </a:ext>
            </a:extLst>
          </p:cNvPr>
          <p:cNvSpPr/>
          <p:nvPr/>
        </p:nvSpPr>
        <p:spPr>
          <a:xfrm>
            <a:off x="7625038" y="4191447"/>
            <a:ext cx="1231795"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Retour aux axes</a:t>
            </a:r>
            <a:endParaRPr lang="fr-CA" sz="1000" b="1" dirty="0">
              <a:solidFill>
                <a:srgbClr val="6B8A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93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EB896E-51D2-F5E5-C885-10B6C41C99B7}"/>
              </a:ext>
            </a:extLst>
          </p:cNvPr>
          <p:cNvSpPr txBox="1"/>
          <p:nvPr/>
        </p:nvSpPr>
        <p:spPr>
          <a:xfrm>
            <a:off x="0" y="1725489"/>
            <a:ext cx="9144000" cy="1477328"/>
          </a:xfrm>
          <a:prstGeom prst="rect">
            <a:avLst/>
          </a:prstGeom>
          <a:noFill/>
        </p:spPr>
        <p:txBody>
          <a:bodyPr wrap="square" rtlCol="0">
            <a:spAutoFit/>
          </a:bodyPr>
          <a:lstStyle/>
          <a:p>
            <a:pPr algn="ctr"/>
            <a:r>
              <a:rPr lang="fr-CA" dirty="0">
                <a:solidFill>
                  <a:schemeClr val="bg1"/>
                </a:solidFill>
                <a:latin typeface="Arial" panose="020B0604020202020204" pitchFamily="34" charset="0"/>
                <a:cs typeface="Arial" panose="020B0604020202020204" pitchFamily="34" charset="0"/>
              </a:rPr>
              <a:t>N’hésitez pas à communiquer avec l’équipe du VRÉFR</a:t>
            </a:r>
          </a:p>
          <a:p>
            <a:pPr algn="ctr"/>
            <a:r>
              <a:rPr lang="fr-CA" dirty="0">
                <a:solidFill>
                  <a:schemeClr val="bg1"/>
                </a:solidFill>
                <a:latin typeface="Arial" panose="020B0604020202020204" pitchFamily="34" charset="0"/>
                <a:cs typeface="Arial" panose="020B0604020202020204" pitchFamily="34" charset="0"/>
              </a:rPr>
              <a:t>pour toutes questions ou suggestions relatives</a:t>
            </a:r>
          </a:p>
          <a:p>
            <a:pPr algn="ctr"/>
            <a:r>
              <a:rPr lang="fr-CA" dirty="0">
                <a:solidFill>
                  <a:schemeClr val="bg1"/>
                </a:solidFill>
                <a:latin typeface="Arial" panose="020B0604020202020204" pitchFamily="34" charset="0"/>
                <a:cs typeface="Arial" panose="020B0604020202020204" pitchFamily="34" charset="0"/>
              </a:rPr>
              <a:t>au plan d’action pour la réussite.</a:t>
            </a:r>
          </a:p>
          <a:p>
            <a:pPr algn="ctr"/>
            <a:endParaRPr lang="fr-CA" dirty="0">
              <a:solidFill>
                <a:schemeClr val="bg1"/>
              </a:solidFill>
              <a:latin typeface="Arial" panose="020B0604020202020204" pitchFamily="34" charset="0"/>
              <a:cs typeface="Arial" panose="020B0604020202020204" pitchFamily="34" charset="0"/>
            </a:endParaRPr>
          </a:p>
          <a:p>
            <a:pPr algn="ctr"/>
            <a:r>
              <a:rPr lang="fr-CA" b="1" dirty="0">
                <a:solidFill>
                  <a:srgbClr val="6B8A1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Communiquer avec nous</a:t>
            </a:r>
            <a:endParaRPr lang="fr-CA"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14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1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34029-B503-274F-B658-6A0834E80CF0}"/>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6D3C815B-A851-64C4-CBCD-F67D1724D97F}"/>
              </a:ext>
            </a:extLst>
          </p:cNvPr>
          <p:cNvPicPr>
            <a:picLocks noGrp="1" noChangeAspect="1"/>
          </p:cNvPicPr>
          <p:nvPr>
            <p:ph idx="1"/>
          </p:nvPr>
        </p:nvPicPr>
        <p:blipFill>
          <a:blip r:embed="rId3"/>
          <a:stretch>
            <a:fillRect/>
          </a:stretch>
        </p:blipFill>
        <p:spPr>
          <a:xfrm>
            <a:off x="3381" y="-1394"/>
            <a:ext cx="9146477" cy="5144893"/>
          </a:xfrm>
        </p:spPr>
      </p:pic>
      <p:sp>
        <p:nvSpPr>
          <p:cNvPr id="3" name="Rectangle 2">
            <a:hlinkClick r:id="rId4" action="ppaction://hlinksldjump"/>
            <a:extLst>
              <a:ext uri="{FF2B5EF4-FFF2-40B4-BE49-F238E27FC236}">
                <a16:creationId xmlns:a16="http://schemas.microsoft.com/office/drawing/2014/main" id="{77F5D728-49A0-0F1E-0A13-BA4F15A79C71}"/>
              </a:ext>
            </a:extLst>
          </p:cNvPr>
          <p:cNvSpPr/>
          <p:nvPr/>
        </p:nvSpPr>
        <p:spPr>
          <a:xfrm>
            <a:off x="248881" y="1150373"/>
            <a:ext cx="1991029" cy="339950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5D53DA47-817B-0C41-C738-1A74EB16D3F9}"/>
              </a:ext>
            </a:extLst>
          </p:cNvPr>
          <p:cNvSpPr/>
          <p:nvPr/>
        </p:nvSpPr>
        <p:spPr>
          <a:xfrm>
            <a:off x="6904090" y="1150371"/>
            <a:ext cx="1991029" cy="33995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1" name="Rectangle 10">
            <a:hlinkClick r:id="rId5" action="ppaction://hlinksldjump"/>
            <a:extLst>
              <a:ext uri="{FF2B5EF4-FFF2-40B4-BE49-F238E27FC236}">
                <a16:creationId xmlns:a16="http://schemas.microsoft.com/office/drawing/2014/main" id="{A70CBEC8-6143-C453-EA1F-62C18561EA26}"/>
              </a:ext>
            </a:extLst>
          </p:cNvPr>
          <p:cNvSpPr/>
          <p:nvPr/>
        </p:nvSpPr>
        <p:spPr>
          <a:xfrm>
            <a:off x="4694451" y="1150373"/>
            <a:ext cx="1991029" cy="33995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2" name="Rectangle 11">
            <a:hlinkClick r:id="rId6" action="ppaction://hlinksldjump"/>
            <a:extLst>
              <a:ext uri="{FF2B5EF4-FFF2-40B4-BE49-F238E27FC236}">
                <a16:creationId xmlns:a16="http://schemas.microsoft.com/office/drawing/2014/main" id="{4F29D62E-A1B4-11EA-1045-9164583B833C}"/>
              </a:ext>
            </a:extLst>
          </p:cNvPr>
          <p:cNvSpPr/>
          <p:nvPr/>
        </p:nvSpPr>
        <p:spPr>
          <a:xfrm>
            <a:off x="2458521" y="1150373"/>
            <a:ext cx="1991029" cy="33995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2D04DF3A-4986-AF15-06E3-273BF429DBA7}"/>
              </a:ext>
            </a:extLst>
          </p:cNvPr>
          <p:cNvSpPr txBox="1"/>
          <p:nvPr/>
        </p:nvSpPr>
        <p:spPr>
          <a:xfrm>
            <a:off x="444176" y="1388185"/>
            <a:ext cx="1740761" cy="1815882"/>
          </a:xfrm>
          <a:prstGeom prst="rect">
            <a:avLst/>
          </a:prstGeom>
          <a:noFill/>
        </p:spPr>
        <p:txBody>
          <a:bodyPr wrap="square" rtlCol="0">
            <a:spAutoFit/>
          </a:bodyPr>
          <a:lstStyle/>
          <a:p>
            <a:r>
              <a:rPr lang="fr-CA" sz="20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Axe 1</a:t>
            </a:r>
          </a:p>
          <a:p>
            <a:endParaRPr lang="fr-CA" sz="1600"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r>
              <a:rPr lang="fr-CA"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Favoriser l’accessibilité à l’enseignement supérieur</a:t>
            </a:r>
            <a:endParaRPr lang="fr-CA" u="sng" dirty="0">
              <a:solidFill>
                <a:schemeClr val="bg1"/>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F4A1E0E8-5D7C-0A9F-7BEC-A645ED8C7FB3}"/>
              </a:ext>
            </a:extLst>
          </p:cNvPr>
          <p:cNvSpPr txBox="1"/>
          <p:nvPr/>
        </p:nvSpPr>
        <p:spPr>
          <a:xfrm>
            <a:off x="2583654" y="1388185"/>
            <a:ext cx="1740761" cy="1815882"/>
          </a:xfrm>
          <a:prstGeom prst="rect">
            <a:avLst/>
          </a:prstGeom>
          <a:noFill/>
        </p:spPr>
        <p:txBody>
          <a:bodyPr wrap="square" rtlCol="0">
            <a:spAutoFit/>
          </a:bodyPr>
          <a:lstStyle/>
          <a:p>
            <a:r>
              <a:rPr lang="fr-CA" sz="2000" b="1"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Axe 2</a:t>
            </a:r>
          </a:p>
          <a:p>
            <a:endParaRPr lang="fr-CA" sz="1600" dirty="0">
              <a:solidFill>
                <a:srgbClr val="0563C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endParaRPr>
          </a:p>
          <a:p>
            <a:r>
              <a:rPr lang="fr-CA"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Favoriser les transitions interordres et intercycles</a:t>
            </a:r>
            <a:endParaRPr lang="fr-CA" dirty="0">
              <a:solidFill>
                <a:schemeClr val="bg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AD69FBC-EFA5-2DDD-CDFC-D7A0CCCD79B9}"/>
              </a:ext>
            </a:extLst>
          </p:cNvPr>
          <p:cNvSpPr txBox="1"/>
          <p:nvPr/>
        </p:nvSpPr>
        <p:spPr>
          <a:xfrm>
            <a:off x="4819584" y="1388185"/>
            <a:ext cx="1740761" cy="2923877"/>
          </a:xfrm>
          <a:prstGeom prst="rect">
            <a:avLst/>
          </a:prstGeom>
          <a:noFill/>
        </p:spPr>
        <p:txBody>
          <a:bodyPr wrap="square" rtlCol="0">
            <a:spAutoFit/>
          </a:bodyPr>
          <a:lstStyle/>
          <a:p>
            <a:r>
              <a:rPr lang="fr-CA" sz="2000"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Axe 3</a:t>
            </a:r>
          </a:p>
          <a:p>
            <a:endParaRPr lang="fr-CA" sz="1600" dirty="0">
              <a:solidFill>
                <a:srgbClr val="0563C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endParaRPr>
          </a:p>
          <a:p>
            <a:r>
              <a:rPr lang="fr-CA" sz="1600"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Favoriser la persévérance et la réussite avec des initiatives répondant aux besoins diversifiés de la communauté étudiante</a:t>
            </a:r>
            <a:endParaRPr lang="fr-CA" sz="1600" dirty="0">
              <a:solidFill>
                <a:schemeClr val="bg1"/>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B285C191-CC4B-B381-B5A9-4AB812D5E980}"/>
              </a:ext>
            </a:extLst>
          </p:cNvPr>
          <p:cNvSpPr txBox="1"/>
          <p:nvPr/>
        </p:nvSpPr>
        <p:spPr>
          <a:xfrm>
            <a:off x="7047288" y="1388185"/>
            <a:ext cx="1740761" cy="2092881"/>
          </a:xfrm>
          <a:prstGeom prst="rect">
            <a:avLst/>
          </a:prstGeom>
          <a:noFill/>
        </p:spPr>
        <p:txBody>
          <a:bodyPr wrap="square" rtlCol="0">
            <a:spAutoFit/>
          </a:bodyPr>
          <a:lstStyle/>
          <a:p>
            <a:r>
              <a:rPr lang="fr-CA" sz="2000" b="1"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Axe 4</a:t>
            </a:r>
          </a:p>
          <a:p>
            <a:endParaRPr lang="fr-CA" sz="16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endParaRPr>
          </a:p>
          <a:p>
            <a:r>
              <a:rPr lang="fr-CA" sz="16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Consolidation</a:t>
            </a:r>
            <a:r>
              <a:rPr lang="fr-CA"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et transfert des connaissances en matière de réussite</a:t>
            </a:r>
            <a:endParaRPr lang="fr-CA" dirty="0">
              <a:solidFill>
                <a:schemeClr val="bg1"/>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DE229404-EA69-CD0B-7249-1118D100BAFC}"/>
              </a:ext>
            </a:extLst>
          </p:cNvPr>
          <p:cNvSpPr txBox="1"/>
          <p:nvPr/>
        </p:nvSpPr>
        <p:spPr>
          <a:xfrm>
            <a:off x="229445" y="312396"/>
            <a:ext cx="5509256" cy="523220"/>
          </a:xfrm>
          <a:prstGeom prst="rect">
            <a:avLst/>
          </a:prstGeom>
          <a:noFill/>
        </p:spPr>
        <p:txBody>
          <a:bodyPr wrap="square" rtlCol="0">
            <a:spAutoFit/>
          </a:bodyPr>
          <a:lstStyle/>
          <a:p>
            <a:r>
              <a:rPr lang="fr-CA" sz="2800" b="1" dirty="0">
                <a:solidFill>
                  <a:schemeClr val="bg1"/>
                </a:solidFill>
                <a:latin typeface="Arial" panose="020B0604020202020204" pitchFamily="34" charset="0"/>
                <a:cs typeface="Arial" panose="020B0604020202020204" pitchFamily="34" charset="0"/>
              </a:rPr>
              <a:t>Axes d’intervention</a:t>
            </a:r>
          </a:p>
        </p:txBody>
      </p:sp>
      <p:sp>
        <p:nvSpPr>
          <p:cNvPr id="19" name="ZoneTexte 18">
            <a:extLst>
              <a:ext uri="{FF2B5EF4-FFF2-40B4-BE49-F238E27FC236}">
                <a16:creationId xmlns:a16="http://schemas.microsoft.com/office/drawing/2014/main" id="{27543A5E-EC23-3F31-2548-84AF57FA0505}"/>
              </a:ext>
            </a:extLst>
          </p:cNvPr>
          <p:cNvSpPr txBox="1"/>
          <p:nvPr/>
        </p:nvSpPr>
        <p:spPr>
          <a:xfrm>
            <a:off x="214057" y="4607252"/>
            <a:ext cx="7088961" cy="261610"/>
          </a:xfrm>
          <a:prstGeom prst="rect">
            <a:avLst/>
          </a:prstGeom>
          <a:noFill/>
        </p:spPr>
        <p:txBody>
          <a:bodyPr wrap="square">
            <a:spAutoFit/>
          </a:bodyPr>
          <a:lstStyle/>
          <a:p>
            <a:r>
              <a:rPr lang="fr-CA" sz="1100" dirty="0">
                <a:latin typeface="Arial" panose="020B0604020202020204" pitchFamily="34" charset="0"/>
                <a:cs typeface="Arial" panose="020B0604020202020204" pitchFamily="34" charset="0"/>
              </a:rPr>
              <a:t>Cliquer sur l’axe souhaité pour voir les actions en découlant</a:t>
            </a:r>
          </a:p>
        </p:txBody>
      </p:sp>
    </p:spTree>
    <p:extLst>
      <p:ext uri="{BB962C8B-B14F-4D97-AF65-F5344CB8AC3E}">
        <p14:creationId xmlns:p14="http://schemas.microsoft.com/office/powerpoint/2010/main" val="721686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F0BDBEEB-A184-053E-BD5D-36E36A8244E6}"/>
              </a:ext>
            </a:extLst>
          </p:cNvPr>
          <p:cNvGraphicFramePr>
            <a:graphicFrameLocks noGrp="1"/>
          </p:cNvGraphicFramePr>
          <p:nvPr>
            <p:extLst>
              <p:ext uri="{D42A27DB-BD31-4B8C-83A1-F6EECF244321}">
                <p14:modId xmlns:p14="http://schemas.microsoft.com/office/powerpoint/2010/main" val="1208820314"/>
              </p:ext>
            </p:extLst>
          </p:nvPr>
        </p:nvGraphicFramePr>
        <p:xfrm>
          <a:off x="161135" y="933514"/>
          <a:ext cx="8725924" cy="3657600"/>
        </p:xfrm>
        <a:graphic>
          <a:graphicData uri="http://schemas.openxmlformats.org/drawingml/2006/table">
            <a:tbl>
              <a:tblPr firstRow="1" bandRow="1">
                <a:tableStyleId>{93296810-A885-4BE3-A3E7-6D5BEEA58F35}</a:tableStyleId>
              </a:tblPr>
              <a:tblGrid>
                <a:gridCol w="1350094">
                  <a:extLst>
                    <a:ext uri="{9D8B030D-6E8A-4147-A177-3AD203B41FA5}">
                      <a16:colId xmlns:a16="http://schemas.microsoft.com/office/drawing/2014/main" val="1292831375"/>
                    </a:ext>
                  </a:extLst>
                </a:gridCol>
                <a:gridCol w="2614905">
                  <a:extLst>
                    <a:ext uri="{9D8B030D-6E8A-4147-A177-3AD203B41FA5}">
                      <a16:colId xmlns:a16="http://schemas.microsoft.com/office/drawing/2014/main" val="2368930275"/>
                    </a:ext>
                  </a:extLst>
                </a:gridCol>
                <a:gridCol w="3325091">
                  <a:extLst>
                    <a:ext uri="{9D8B030D-6E8A-4147-A177-3AD203B41FA5}">
                      <a16:colId xmlns:a16="http://schemas.microsoft.com/office/drawing/2014/main" val="4282739723"/>
                    </a:ext>
                  </a:extLst>
                </a:gridCol>
                <a:gridCol w="1435834">
                  <a:extLst>
                    <a:ext uri="{9D8B030D-6E8A-4147-A177-3AD203B41FA5}">
                      <a16:colId xmlns:a16="http://schemas.microsoft.com/office/drawing/2014/main" val="1343128138"/>
                    </a:ext>
                  </a:extLst>
                </a:gridCol>
              </a:tblGrid>
              <a:tr h="0">
                <a:tc>
                  <a:txBody>
                    <a:bodyPr/>
                    <a:lstStyle/>
                    <a:p>
                      <a:r>
                        <a:rPr lang="fr-CA" sz="1000" dirty="0">
                          <a:latin typeface="Arial" panose="020B0604020202020204" pitchFamily="34" charset="0"/>
                          <a:cs typeface="Arial" panose="020B0604020202020204" pitchFamily="34" charset="0"/>
                        </a:rPr>
                        <a:t>Priorités UQAC</a:t>
                      </a:r>
                    </a:p>
                  </a:txBody>
                  <a:tcPr anchor="ct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nchor="ct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nchor="ct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nchor="ctr">
                    <a:solidFill>
                      <a:srgbClr val="6B8A15"/>
                    </a:solidFill>
                  </a:tcPr>
                </a:tc>
                <a:extLst>
                  <a:ext uri="{0D108BD9-81ED-4DB2-BD59-A6C34878D82A}">
                    <a16:rowId xmlns:a16="http://schemas.microsoft.com/office/drawing/2014/main" val="851150930"/>
                  </a:ext>
                </a:extLst>
              </a:tr>
              <a:tr h="0">
                <a:tc rowSpan="4">
                  <a:txBody>
                    <a:bodyPr/>
                    <a:lstStyle/>
                    <a:p>
                      <a:r>
                        <a:rPr lang="fr-CA" sz="1000" b="1" dirty="0">
                          <a:latin typeface="Arial" panose="020B0604020202020204" pitchFamily="34" charset="0"/>
                          <a:cs typeface="Arial" panose="020B0604020202020204" pitchFamily="34" charset="0"/>
                        </a:rPr>
                        <a:t>1.1. Favoriser les collaborations avec les Cégeps, entre programmes et cycles (susciter l’intérêt vers les programmes universitaires)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Participation </a:t>
                      </a:r>
                      <a:r>
                        <a:rPr lang="fr-CA" sz="1000" i="0" dirty="0">
                          <a:latin typeface="Arial" panose="020B0604020202020204" pitchFamily="34" charset="0"/>
                          <a:cs typeface="Arial" panose="020B0604020202020204" pitchFamily="34" charset="0"/>
                        </a:rPr>
                        <a:t>au Pôle régional sur les transitions (Chantier 2: transition interordres et intercycles)</a:t>
                      </a:r>
                    </a:p>
                  </a:txBody>
                  <a:tcPr>
                    <a:solidFill>
                      <a:srgbClr val="E3E8D3"/>
                    </a:solidFill>
                  </a:tcPr>
                </a:tc>
                <a:tc>
                  <a:txBody>
                    <a:bodyPr/>
                    <a:lstStyle/>
                    <a:p>
                      <a:pPr marL="171450" indent="-171450">
                        <a:buFontTx/>
                        <a:buChar char="-"/>
                      </a:pPr>
                      <a:r>
                        <a:rPr lang="fr-CA" sz="1000" dirty="0">
                          <a:latin typeface="Arial" panose="020B0604020202020204" pitchFamily="34" charset="0"/>
                          <a:cs typeface="Arial" panose="020B0604020202020204" pitchFamily="34" charset="0"/>
                        </a:rPr>
                        <a:t>Contribution à l'organisation du premier </a:t>
                      </a:r>
                      <a:r>
                        <a:rPr lang="fr-CA" sz="1000" dirty="0">
                          <a:solidFill>
                            <a:srgbClr val="6B8A1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Rendez-vous régional de l’enseignement supérieur</a:t>
                      </a:r>
                      <a:endParaRPr lang="fr-CA" sz="1000" dirty="0">
                        <a:solidFill>
                          <a:srgbClr val="6B8A15"/>
                        </a:solidFill>
                        <a:latin typeface="Arial" panose="020B0604020202020204" pitchFamily="34" charset="0"/>
                        <a:cs typeface="Arial" panose="020B0604020202020204" pitchFamily="34" charset="0"/>
                      </a:endParaRPr>
                    </a:p>
                    <a:p>
                      <a:pPr marL="171450" indent="-171450">
                        <a:buFontTx/>
                        <a:buChar char="-"/>
                      </a:pPr>
                      <a:r>
                        <a:rPr lang="fr-CA" sz="1000" dirty="0">
                          <a:solidFill>
                            <a:schemeClr val="tx1"/>
                          </a:solidFill>
                          <a:latin typeface="Arial" panose="020B0604020202020204" pitchFamily="34" charset="0"/>
                          <a:cs typeface="Arial" panose="020B0604020202020204" pitchFamily="34" charset="0"/>
                        </a:rPr>
                        <a:t>Participation au projet de cartographie des programmes d’études au SLSJ</a:t>
                      </a:r>
                    </a:p>
                    <a:p>
                      <a:pPr marL="171450" indent="-171450">
                        <a:buFontTx/>
                        <a:buChar char="-"/>
                      </a:pPr>
                      <a:r>
                        <a:rPr lang="fr-CA" sz="1000" dirty="0">
                          <a:solidFill>
                            <a:schemeClr val="tx1"/>
                          </a:solidFill>
                          <a:latin typeface="Arial" panose="020B0604020202020204" pitchFamily="34" charset="0"/>
                          <a:cs typeface="Arial" panose="020B0604020202020204" pitchFamily="34" charset="0"/>
                        </a:rPr>
                        <a:t>Participation au projet « Tremplin vers ton  programme de formation »</a:t>
                      </a:r>
                    </a:p>
                    <a:p>
                      <a:pPr marL="171450" indent="-171450">
                        <a:buFontTx/>
                        <a:buChar char="-"/>
                      </a:pPr>
                      <a:r>
                        <a:rPr lang="fr-CA" sz="1000" dirty="0">
                          <a:solidFill>
                            <a:schemeClr val="tx1"/>
                          </a:solidFill>
                          <a:latin typeface="Arial" panose="020B0604020202020204" pitchFamily="34" charset="0"/>
                          <a:cs typeface="Arial" panose="020B0604020202020204" pitchFamily="34" charset="0"/>
                        </a:rPr>
                        <a:t>Soutien pour la journée de concertation régionale sur les transitions interordres des étudiant(e)s ayant des besoins particuliers.</a:t>
                      </a:r>
                      <a:endParaRPr lang="fr-CA" sz="1000" dirty="0">
                        <a:solidFill>
                          <a:srgbClr val="6B8A15"/>
                        </a:solidFill>
                        <a:latin typeface="Arial" panose="020B0604020202020204" pitchFamily="34" charset="0"/>
                        <a:cs typeface="Arial" panose="020B0604020202020204" pitchFamily="34" charset="0"/>
                      </a:endParaRPr>
                    </a:p>
                    <a:p>
                      <a:endParaRPr lang="fr-CA" sz="1000" dirty="0">
                        <a:solidFill>
                          <a:srgbClr val="6B8A15"/>
                        </a:solidFill>
                        <a:latin typeface="Arial" panose="020B0604020202020204" pitchFamily="34" charset="0"/>
                        <a:cs typeface="Arial" panose="020B0604020202020204" pitchFamily="34" charset="0"/>
                      </a:endParaRP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2023-2024</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Réalisé 2024-2025</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En cours</a:t>
                      </a:r>
                    </a:p>
                  </a:txBody>
                  <a:tcPr>
                    <a:solidFill>
                      <a:srgbClr val="E3E8D3"/>
                    </a:solidFill>
                  </a:tcPr>
                </a:tc>
                <a:extLst>
                  <a:ext uri="{0D108BD9-81ED-4DB2-BD59-A6C34878D82A}">
                    <a16:rowId xmlns:a16="http://schemas.microsoft.com/office/drawing/2014/main" val="742752613"/>
                  </a:ext>
                </a:extLst>
              </a:tr>
              <a:tr h="0">
                <a:tc vMerge="1">
                  <a:txBody>
                    <a:bodyPr/>
                    <a:lstStyle/>
                    <a:p>
                      <a:endParaRPr lang="fr-CA" sz="1100" dirty="0"/>
                    </a:p>
                  </a:txBody>
                  <a:tcPr>
                    <a:solidFill>
                      <a:srgbClr val="B3C186"/>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Ajout d’activités et/ou consolidation de l’offre au niveau du recrutement (</a:t>
                      </a:r>
                      <a:r>
                        <a:rPr lang="fr-CA" sz="1000" i="1" dirty="0">
                          <a:latin typeface="Arial" panose="020B0604020202020204" pitchFamily="34" charset="0"/>
                          <a:cs typeface="Arial" panose="020B0604020202020204" pitchFamily="34" charset="0"/>
                        </a:rPr>
                        <a:t>Services des communications et des relations publiques</a:t>
                      </a:r>
                      <a:r>
                        <a:rPr lang="fr-CA" sz="1000" dirty="0">
                          <a:latin typeface="Arial" panose="020B0604020202020204" pitchFamily="34" charset="0"/>
                          <a:cs typeface="Arial" panose="020B0604020202020204" pitchFamily="34" charset="0"/>
                        </a:rPr>
                        <a:t>)</a:t>
                      </a:r>
                    </a:p>
                    <a:p>
                      <a:endParaRPr lang="fr-CA" sz="1000" dirty="0">
                        <a:latin typeface="Arial" panose="020B0604020202020204" pitchFamily="34" charset="0"/>
                        <a:cs typeface="Arial" panose="020B0604020202020204" pitchFamily="34" charset="0"/>
                      </a:endParaRP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Offrir l’opportunités à des groupes de niveau collégial et/ou du secondaire de venir visiter de façon personnalisée l’UQAC</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En continu et au besoin</a:t>
                      </a:r>
                    </a:p>
                  </a:txBody>
                  <a:tcPr>
                    <a:solidFill>
                      <a:srgbClr val="B3C186"/>
                    </a:solidFill>
                  </a:tcPr>
                </a:tc>
                <a:extLst>
                  <a:ext uri="{0D108BD9-81ED-4DB2-BD59-A6C34878D82A}">
                    <a16:rowId xmlns:a16="http://schemas.microsoft.com/office/drawing/2014/main" val="4248748721"/>
                  </a:ext>
                </a:extLst>
              </a:tr>
              <a:tr h="143529">
                <a:tc vMerge="1">
                  <a:txBody>
                    <a:bodyPr/>
                    <a:lstStyle/>
                    <a:p>
                      <a:endParaRPr lang="fr-CA" dirty="0"/>
                    </a:p>
                  </a:txBody>
                  <a:tcPr>
                    <a:solidFill>
                      <a:srgbClr val="E3E8D3"/>
                    </a:solidFill>
                  </a:tcPr>
                </a:tc>
                <a:tc vMerge="1">
                  <a:txBody>
                    <a:bodyPr/>
                    <a:lstStyle/>
                    <a:p>
                      <a:endParaRPr lang="fr-CA" sz="1050"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Production d'outils en lien avec l'ajout de cégeps de la région de Québec et de Charlevoix pour la tournée Admission et pour percer davantage le marché de Québec (7 cégeps supplémentaires)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2023-2023</a:t>
                      </a:r>
                    </a:p>
                  </a:txBody>
                  <a:tcPr>
                    <a:solidFill>
                      <a:srgbClr val="E3E8D3"/>
                    </a:solidFill>
                  </a:tcPr>
                </a:tc>
                <a:extLst>
                  <a:ext uri="{0D108BD9-81ED-4DB2-BD59-A6C34878D82A}">
                    <a16:rowId xmlns:a16="http://schemas.microsoft.com/office/drawing/2014/main" val="2563316386"/>
                  </a:ext>
                </a:extLst>
              </a:tr>
              <a:tr h="0">
                <a:tc vMerge="1">
                  <a:txBody>
                    <a:bodyPr/>
                    <a:lstStyle/>
                    <a:p>
                      <a:endParaRPr lang="fr-CA" sz="1600" dirty="0"/>
                    </a:p>
                  </a:txBody>
                  <a:tcPr>
                    <a:solidFill>
                      <a:srgbClr val="B3C186"/>
                    </a:solidFill>
                  </a:tcPr>
                </a:tc>
                <a:tc vMerge="1">
                  <a:txBody>
                    <a:bodyPr/>
                    <a:lstStyle/>
                    <a:p>
                      <a:endParaRPr lang="fr-CA" sz="1100" dirty="0"/>
                    </a:p>
                  </a:txBody>
                  <a:tcPr>
                    <a:solidFill>
                      <a:srgbClr val="B3C186"/>
                    </a:solidFill>
                  </a:tcPr>
                </a:tc>
                <a:tc>
                  <a:txBody>
                    <a:bodyPr/>
                    <a:lstStyle/>
                    <a:p>
                      <a:r>
                        <a:rPr lang="fr-CA" sz="1000" dirty="0">
                          <a:latin typeface="Arial" panose="020B0604020202020204" pitchFamily="34" charset="0"/>
                          <a:cs typeface="Arial" panose="020B0604020202020204" pitchFamily="34" charset="0"/>
                        </a:rPr>
                        <a:t>Création d’une </a:t>
                      </a:r>
                      <a:r>
                        <a:rPr lang="fr-CA" sz="1000" dirty="0">
                          <a:solidFill>
                            <a:srgbClr val="6B8A1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capsule vidéo inspirante</a:t>
                      </a:r>
                      <a:r>
                        <a:rPr lang="fr-CA" sz="1000" dirty="0">
                          <a:solidFill>
                            <a:srgbClr val="6B8A15"/>
                          </a:solidFill>
                          <a:latin typeface="Arial" panose="020B0604020202020204" pitchFamily="34" charset="0"/>
                          <a:cs typeface="Arial" panose="020B0604020202020204" pitchFamily="34" charset="0"/>
                        </a:rPr>
                        <a:t> </a:t>
                      </a:r>
                      <a:r>
                        <a:rPr lang="fr-CA" sz="1000" dirty="0">
                          <a:latin typeface="Arial" panose="020B0604020202020204" pitchFamily="34" charset="0"/>
                          <a:cs typeface="Arial" panose="020B0604020202020204" pitchFamily="34" charset="0"/>
                        </a:rPr>
                        <a:t>à diffuser lors de la remise des bourses UQAC dans les écoles secondaires de la région</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a:t>
                      </a:r>
                    </a:p>
                  </a:txBody>
                  <a:tcPr>
                    <a:solidFill>
                      <a:srgbClr val="B3C186"/>
                    </a:solidFill>
                  </a:tcPr>
                </a:tc>
                <a:extLst>
                  <a:ext uri="{0D108BD9-81ED-4DB2-BD59-A6C34878D82A}">
                    <a16:rowId xmlns:a16="http://schemas.microsoft.com/office/drawing/2014/main" val="4039110076"/>
                  </a:ext>
                </a:extLst>
              </a:tr>
            </a:tbl>
          </a:graphicData>
        </a:graphic>
      </p:graphicFrame>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584775"/>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1 · </a:t>
            </a:r>
            <a:r>
              <a:rPr lang="fr-CA" sz="2000" dirty="0">
                <a:latin typeface="Arial" panose="020B0604020202020204" pitchFamily="34" charset="0"/>
                <a:cs typeface="Arial" panose="020B0604020202020204" pitchFamily="34" charset="0"/>
              </a:rPr>
              <a:t>Favoriser l’accessibilité à l’enseignement supérieur</a:t>
            </a:r>
          </a:p>
          <a:p>
            <a:r>
              <a:rPr lang="fr-CA" sz="1200" dirty="0">
                <a:latin typeface="Arial" panose="020B0604020202020204" pitchFamily="34" charset="0"/>
                <a:cs typeface="Arial" panose="020B0604020202020204" pitchFamily="34" charset="0"/>
              </a:rPr>
              <a:t>Objectif spécifique 1 : Soutenir les initiatives qui font valoir la réussite étudiante</a:t>
            </a:r>
          </a:p>
        </p:txBody>
      </p:sp>
      <p:sp>
        <p:nvSpPr>
          <p:cNvPr id="10" name="Rectangle 9">
            <a:hlinkClick r:id="" action="ppaction://hlinkshowjump?jump=nextslide"/>
            <a:extLst>
              <a:ext uri="{FF2B5EF4-FFF2-40B4-BE49-F238E27FC236}">
                <a16:creationId xmlns:a16="http://schemas.microsoft.com/office/drawing/2014/main" id="{6D66A99B-98C5-389E-B42F-98A36A973314}"/>
              </a:ext>
            </a:extLst>
          </p:cNvPr>
          <p:cNvSpPr/>
          <p:nvPr/>
        </p:nvSpPr>
        <p:spPr>
          <a:xfrm>
            <a:off x="7001385" y="4665198"/>
            <a:ext cx="879054" cy="256939"/>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Suite axe 1</a:t>
            </a:r>
            <a:endParaRPr lang="fr-CA" sz="1000" b="1" dirty="0">
              <a:solidFill>
                <a:srgbClr val="6B8A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12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152255"/>
            <a:ext cx="8776386" cy="584775"/>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1 · </a:t>
            </a:r>
            <a:r>
              <a:rPr lang="fr-CA" sz="2000" dirty="0">
                <a:latin typeface="Arial" panose="020B0604020202020204" pitchFamily="34" charset="0"/>
                <a:cs typeface="Arial" panose="020B0604020202020204" pitchFamily="34" charset="0"/>
              </a:rPr>
              <a:t>Favoriser l’accessibilité à l’enseignement supérieur</a:t>
            </a:r>
            <a:endParaRPr lang="fr-CA" sz="2000" dirty="0">
              <a:solidFill>
                <a:srgbClr val="6B8A15"/>
              </a:solidFill>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Objectif spécifique 1 : Soutenir les initiatives qui font valoir la réussite étudiante </a:t>
            </a:r>
            <a:r>
              <a:rPr lang="fr-CA" sz="1200" dirty="0">
                <a:solidFill>
                  <a:srgbClr val="6B8A15"/>
                </a:solidFill>
                <a:latin typeface="Arial" panose="020B0604020202020204" pitchFamily="34" charset="0"/>
                <a:cs typeface="Arial" panose="020B0604020202020204" pitchFamily="34" charset="0"/>
              </a:rPr>
              <a:t>(suite)</a:t>
            </a:r>
          </a:p>
        </p:txBody>
      </p:sp>
      <p:graphicFrame>
        <p:nvGraphicFramePr>
          <p:cNvPr id="3" name="Tableau 2">
            <a:extLst>
              <a:ext uri="{FF2B5EF4-FFF2-40B4-BE49-F238E27FC236}">
                <a16:creationId xmlns:a16="http://schemas.microsoft.com/office/drawing/2014/main" id="{EDE955C2-95FA-AC17-C826-E7CFE228F01C}"/>
              </a:ext>
            </a:extLst>
          </p:cNvPr>
          <p:cNvGraphicFramePr>
            <a:graphicFrameLocks noGrp="1"/>
          </p:cNvGraphicFramePr>
          <p:nvPr>
            <p:extLst>
              <p:ext uri="{D42A27DB-BD31-4B8C-83A1-F6EECF244321}">
                <p14:modId xmlns:p14="http://schemas.microsoft.com/office/powerpoint/2010/main" val="4105045115"/>
              </p:ext>
            </p:extLst>
          </p:nvPr>
        </p:nvGraphicFramePr>
        <p:xfrm>
          <a:off x="204040" y="737534"/>
          <a:ext cx="8733481" cy="4356586"/>
        </p:xfrm>
        <a:graphic>
          <a:graphicData uri="http://schemas.openxmlformats.org/drawingml/2006/table">
            <a:tbl>
              <a:tblPr firstRow="1" bandRow="1">
                <a:tableStyleId>{93296810-A885-4BE3-A3E7-6D5BEEA58F35}</a:tableStyleId>
              </a:tblPr>
              <a:tblGrid>
                <a:gridCol w="1704271">
                  <a:extLst>
                    <a:ext uri="{9D8B030D-6E8A-4147-A177-3AD203B41FA5}">
                      <a16:colId xmlns:a16="http://schemas.microsoft.com/office/drawing/2014/main" val="1292831375"/>
                    </a:ext>
                  </a:extLst>
                </a:gridCol>
                <a:gridCol w="2603686">
                  <a:extLst>
                    <a:ext uri="{9D8B030D-6E8A-4147-A177-3AD203B41FA5}">
                      <a16:colId xmlns:a16="http://schemas.microsoft.com/office/drawing/2014/main" val="2368930275"/>
                    </a:ext>
                  </a:extLst>
                </a:gridCol>
                <a:gridCol w="3125716">
                  <a:extLst>
                    <a:ext uri="{9D8B030D-6E8A-4147-A177-3AD203B41FA5}">
                      <a16:colId xmlns:a16="http://schemas.microsoft.com/office/drawing/2014/main" val="4282739723"/>
                    </a:ext>
                  </a:extLst>
                </a:gridCol>
                <a:gridCol w="1299808">
                  <a:extLst>
                    <a:ext uri="{9D8B030D-6E8A-4147-A177-3AD203B41FA5}">
                      <a16:colId xmlns:a16="http://schemas.microsoft.com/office/drawing/2014/main" val="1343128138"/>
                    </a:ext>
                  </a:extLst>
                </a:gridCol>
              </a:tblGrid>
              <a:tr h="185117">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300814">
                <a:tc rowSpan="4">
                  <a:txBody>
                    <a:bodyPr/>
                    <a:lstStyle/>
                    <a:p>
                      <a:r>
                        <a:rPr lang="fr-CA" sz="1000" b="1" dirty="0">
                          <a:latin typeface="Arial" panose="020B0604020202020204" pitchFamily="34" charset="0"/>
                          <a:cs typeface="Arial" panose="020B0604020202020204" pitchFamily="34" charset="0"/>
                        </a:rPr>
                        <a:t>1.2. Mettre en valeur les diplômées et diplômées ainsi que les personnes étudiantes de l’UQAC</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Projet initié par le Centre des Premières Nations Nikanite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Création d’une série de podcasts « portrait sur des diplômées et diplômés autochtones »</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742752613"/>
                  </a:ext>
                </a:extLst>
              </a:tr>
              <a:tr h="532210">
                <a:tc vMerge="1">
                  <a:txBody>
                    <a:bodyPr/>
                    <a:lstStyle/>
                    <a:p>
                      <a:endParaRPr lang="fr-CA" sz="1100" dirty="0"/>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Ajout d’activités et/ou consolidation de l’offre au niveau du recrutement (SCRP)</a:t>
                      </a:r>
                    </a:p>
                    <a:p>
                      <a:endParaRPr lang="fr-CA" sz="1000" dirty="0">
                        <a:latin typeface="Arial" panose="020B0604020202020204" pitchFamily="34" charset="0"/>
                        <a:cs typeface="Arial" panose="020B0604020202020204" pitchFamily="34" charset="0"/>
                      </a:endParaRP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Campagne ambassadeurs. Production d'affiches grands formats avec photo et citation de diplômé et diplômée. Pour installation lors d’événements spéciaux (ex. rentrée, collation des grades). </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Réalisé 2024-2025</a:t>
                      </a:r>
                    </a:p>
                  </a:txBody>
                  <a:tcPr>
                    <a:solidFill>
                      <a:srgbClr val="B3C186"/>
                    </a:solidFill>
                  </a:tcPr>
                </a:tc>
                <a:extLst>
                  <a:ext uri="{0D108BD9-81ED-4DB2-BD59-A6C34878D82A}">
                    <a16:rowId xmlns:a16="http://schemas.microsoft.com/office/drawing/2014/main" val="4248748721"/>
                  </a:ext>
                </a:extLst>
              </a:tr>
              <a:tr h="851386">
                <a:tc vMerge="1">
                  <a:txBody>
                    <a:bodyPr/>
                    <a:lstStyle/>
                    <a:p>
                      <a:endParaRPr lang="fr-CA"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Planification d’une série d'activités et d'actions de reconnaissance dans le cadre des journées de la persévérance scolaire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Conférences, tables rondes, mots d'encouragement, haie d'honneur, distribution de biscuits de fortune, etc. *Des activités ont eu lieu dans l’ensemble des campus de l’UQAC</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a:t>
                      </a:r>
                    </a:p>
                    <a:p>
                      <a:r>
                        <a:rPr lang="fr-CA" sz="1000" dirty="0">
                          <a:latin typeface="Arial" panose="020B0604020202020204" pitchFamily="34" charset="0"/>
                          <a:cs typeface="Arial" panose="020B0604020202020204" pitchFamily="34" charset="0"/>
                        </a:rPr>
                        <a:t>Réalisé 2025</a:t>
                      </a:r>
                    </a:p>
                  </a:txBody>
                  <a:tcPr>
                    <a:solidFill>
                      <a:srgbClr val="E3E8D3"/>
                    </a:solidFill>
                  </a:tcPr>
                </a:tc>
                <a:extLst>
                  <a:ext uri="{0D108BD9-81ED-4DB2-BD59-A6C34878D82A}">
                    <a16:rowId xmlns:a16="http://schemas.microsoft.com/office/drawing/2014/main" val="2563316386"/>
                  </a:ext>
                </a:extLst>
              </a:tr>
              <a:tr h="292143">
                <a:tc vMerge="1">
                  <a:txBody>
                    <a:bodyPr/>
                    <a:lstStyle/>
                    <a:p>
                      <a:endParaRPr lang="fr-CA"/>
                    </a:p>
                  </a:txBody>
                  <a:tcPr/>
                </a:tc>
                <a:tc>
                  <a:txBody>
                    <a:bodyPr/>
                    <a:lstStyle/>
                    <a:p>
                      <a:r>
                        <a:rPr lang="fr-CA" sz="1000" kern="1200" dirty="0">
                          <a:solidFill>
                            <a:schemeClr val="dk1"/>
                          </a:solidFill>
                          <a:latin typeface="Arial" panose="020B0604020202020204" pitchFamily="34" charset="0"/>
                          <a:ea typeface="+mn-ea"/>
                          <a:cs typeface="Arial" panose="020B0604020202020204" pitchFamily="34" charset="0"/>
                        </a:rPr>
                        <a:t>Soutien et participation au concours « Pitch ton stage »</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Initiative du MAGE-UQAC mettant de l’avant l'importance des stages dans le parcours académique.</a:t>
                      </a:r>
                    </a:p>
                  </a:txBody>
                  <a:tcPr>
                    <a:solidFill>
                      <a:srgbClr val="E3E8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Réalisé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Réalisé 2025</a:t>
                      </a:r>
                    </a:p>
                    <a:p>
                      <a:endParaRPr lang="fr-CA" dirty="0"/>
                    </a:p>
                  </a:txBody>
                  <a:tcPr>
                    <a:solidFill>
                      <a:srgbClr val="E3E8D3"/>
                    </a:solidFill>
                  </a:tcPr>
                </a:tc>
                <a:extLst>
                  <a:ext uri="{0D108BD9-81ED-4DB2-BD59-A6C34878D82A}">
                    <a16:rowId xmlns:a16="http://schemas.microsoft.com/office/drawing/2014/main" val="3224833930"/>
                  </a:ext>
                </a:extLst>
              </a:tr>
              <a:tr h="0">
                <a:tc rowSpan="2">
                  <a:txBody>
                    <a:bodyPr/>
                    <a:lstStyle/>
                    <a:p>
                      <a:r>
                        <a:rPr lang="fr-CA" sz="1000" b="1" dirty="0">
                          <a:latin typeface="Arial" panose="020B0604020202020204" pitchFamily="34" charset="0"/>
                          <a:cs typeface="Arial" panose="020B0604020202020204" pitchFamily="34" charset="0"/>
                        </a:rPr>
                        <a:t>1.3. Faire rayonner l’UQAC, sa notoriété à l’extérieur des murs</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Participation d’étudiants et étudiantes de l’UQAC dans le cadre de l’école d’été de l’École Supérieure d’Art de Limoge.</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Contribution financière au projet au printemps 2024</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a:t>
                      </a:r>
                    </a:p>
                  </a:txBody>
                  <a:tcPr>
                    <a:solidFill>
                      <a:srgbClr val="B3C186"/>
                    </a:solidFill>
                  </a:tcPr>
                </a:tc>
                <a:extLst>
                  <a:ext uri="{0D108BD9-81ED-4DB2-BD59-A6C34878D82A}">
                    <a16:rowId xmlns:a16="http://schemas.microsoft.com/office/drawing/2014/main" val="3738978861"/>
                  </a:ext>
                </a:extLst>
              </a:tr>
              <a:tr h="300814">
                <a:tc vMerge="1">
                  <a:txBody>
                    <a:bodyPr/>
                    <a:lstStyle/>
                    <a:p>
                      <a:endParaRPr dirty="0"/>
                    </a:p>
                  </a:txBody>
                  <a:tcPr>
                    <a:solidFill>
                      <a:srgbClr val="B3C186"/>
                    </a:solidFill>
                  </a:tcPr>
                </a:tc>
                <a:tc>
                  <a:txBody>
                    <a:bodyPr/>
                    <a:lstStyle/>
                    <a:p>
                      <a:r>
                        <a:rPr lang="fr-CA" sz="1000" dirty="0">
                          <a:latin typeface="Arial" panose="020B0604020202020204" pitchFamily="34" charset="0"/>
                          <a:cs typeface="Arial" panose="020B0604020202020204" pitchFamily="34" charset="0"/>
                        </a:rPr>
                        <a:t>Concours </a:t>
                      </a:r>
                      <a:r>
                        <a:rPr lang="fr-CA" sz="1000" i="1" dirty="0">
                          <a:latin typeface="Arial" panose="020B0604020202020204" pitchFamily="34" charset="0"/>
                          <a:cs typeface="Arial" panose="020B0604020202020204" pitchFamily="34" charset="0"/>
                        </a:rPr>
                        <a:t>Délie ta langue</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Soutien financier à l’organisation du concours et à la participation des étudiants et étudiantes de l’UQAC</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2022-2023-2024-2025</a:t>
                      </a:r>
                    </a:p>
                  </a:txBody>
                  <a:tcPr>
                    <a:solidFill>
                      <a:srgbClr val="B3C186"/>
                    </a:solidFill>
                  </a:tcPr>
                </a:tc>
                <a:extLst>
                  <a:ext uri="{0D108BD9-81ED-4DB2-BD59-A6C34878D82A}">
                    <a16:rowId xmlns:a16="http://schemas.microsoft.com/office/drawing/2014/main" val="2835023782"/>
                  </a:ext>
                </a:extLst>
              </a:tr>
              <a:tr h="360202">
                <a:tc>
                  <a:txBody>
                    <a:bodyPr/>
                    <a:lstStyle/>
                    <a:p>
                      <a:r>
                        <a:rPr lang="fr-CA" sz="1000" b="1" dirty="0">
                          <a:latin typeface="Arial" panose="020B0604020202020204" pitchFamily="34" charset="0"/>
                          <a:cs typeface="Arial" panose="020B0604020202020204" pitchFamily="34" charset="0"/>
                        </a:rPr>
                        <a:t>1.4. Favoriser le sentiment de fierté de la communauté UQAC</a:t>
                      </a:r>
                    </a:p>
                  </a:txBody>
                  <a:tcPr>
                    <a:solidFill>
                      <a:srgbClr val="E3E8D3"/>
                    </a:solidFill>
                  </a:tcPr>
                </a:tc>
                <a:tc gridSpan="3">
                  <a:txBody>
                    <a:bodyPr/>
                    <a:lstStyle/>
                    <a:p>
                      <a:r>
                        <a:rPr lang="fr-CA" sz="1000" dirty="0">
                          <a:latin typeface="Arial" panose="020B0604020202020204" pitchFamily="34" charset="0"/>
                          <a:cs typeface="Arial" panose="020B0604020202020204" pitchFamily="34" charset="0"/>
                        </a:rPr>
                        <a:t>Rien en cours spécifiquement au plan d’action actuel. N’hésitez pas à nous proposer des idées! </a:t>
                      </a:r>
                    </a:p>
                  </a:txBody>
                  <a:tcPr>
                    <a:solidFill>
                      <a:srgbClr val="E3E8D3"/>
                    </a:solidFill>
                  </a:tcPr>
                </a:tc>
                <a:tc hMerge="1">
                  <a:txBody>
                    <a:bodyPr/>
                    <a:lstStyle/>
                    <a:p>
                      <a:endParaRPr/>
                    </a:p>
                  </a:txBody>
                  <a:tcPr>
                    <a:solidFill>
                      <a:srgbClr val="E3E8D3"/>
                    </a:solidFill>
                  </a:tcPr>
                </a:tc>
                <a:tc hMerge="1">
                  <a:txBody>
                    <a:bodyPr/>
                    <a:lstStyle/>
                    <a:p>
                      <a:endParaRPr lang="fr-CA" sz="1050" dirty="0"/>
                    </a:p>
                  </a:txBody>
                  <a:tcPr>
                    <a:solidFill>
                      <a:srgbClr val="E3E8D3"/>
                    </a:solidFill>
                  </a:tcPr>
                </a:tc>
                <a:extLst>
                  <a:ext uri="{0D108BD9-81ED-4DB2-BD59-A6C34878D82A}">
                    <a16:rowId xmlns:a16="http://schemas.microsoft.com/office/drawing/2014/main" val="2723144028"/>
                  </a:ext>
                </a:extLst>
              </a:tr>
            </a:tbl>
          </a:graphicData>
        </a:graphic>
      </p:graphicFrame>
      <p:sp>
        <p:nvSpPr>
          <p:cNvPr id="4" name="Rectangle 3">
            <a:hlinkClick r:id="rId2" action="ppaction://hlinksldjump"/>
            <a:extLst>
              <a:ext uri="{FF2B5EF4-FFF2-40B4-BE49-F238E27FC236}">
                <a16:creationId xmlns:a16="http://schemas.microsoft.com/office/drawing/2014/main" id="{784AF593-12E6-9C0D-523A-5BD4279FCB2A}"/>
              </a:ext>
            </a:extLst>
          </p:cNvPr>
          <p:cNvSpPr/>
          <p:nvPr/>
        </p:nvSpPr>
        <p:spPr>
          <a:xfrm>
            <a:off x="7677937" y="4673851"/>
            <a:ext cx="1178896"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Retour aux axes</a:t>
            </a:r>
            <a:endParaRPr lang="fr-CA" sz="1000" b="1" dirty="0">
              <a:solidFill>
                <a:srgbClr val="6B8A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78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584775"/>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2 · </a:t>
            </a:r>
            <a:r>
              <a:rPr lang="fr-CA" sz="2000" dirty="0">
                <a:latin typeface="Arial" panose="020B0604020202020204" pitchFamily="34" charset="0"/>
                <a:cs typeface="Arial" panose="020B0604020202020204" pitchFamily="34" charset="0"/>
              </a:rPr>
              <a:t>Favoriser les transitions interordres et </a:t>
            </a:r>
            <a:r>
              <a:rPr lang="fr-CA" sz="2000" dirty="0" err="1">
                <a:latin typeface="Arial" panose="020B0604020202020204" pitchFamily="34" charset="0"/>
                <a:cs typeface="Arial" panose="020B0604020202020204" pitchFamily="34" charset="0"/>
              </a:rPr>
              <a:t>intercycles</a:t>
            </a:r>
            <a:endParaRPr lang="fr-CA" sz="2000" dirty="0">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Objectif spécifique 2: Soutenir l’acquisition de compétences essentielles à la poursuite des études</a:t>
            </a:r>
          </a:p>
        </p:txBody>
      </p:sp>
      <p:sp>
        <p:nvSpPr>
          <p:cNvPr id="2" name="Rectangle 1">
            <a:hlinkClick r:id="rId2" action="ppaction://hlinksldjump"/>
            <a:extLst>
              <a:ext uri="{FF2B5EF4-FFF2-40B4-BE49-F238E27FC236}">
                <a16:creationId xmlns:a16="http://schemas.microsoft.com/office/drawing/2014/main" id="{AD806BA3-DE0A-DA09-0C49-3C26CE414824}"/>
              </a:ext>
            </a:extLst>
          </p:cNvPr>
          <p:cNvSpPr/>
          <p:nvPr/>
        </p:nvSpPr>
        <p:spPr>
          <a:xfrm>
            <a:off x="7919761" y="4191447"/>
            <a:ext cx="937072"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u="sng" dirty="0">
                <a:solidFill>
                  <a:srgbClr val="6B8A15"/>
                </a:solidFill>
                <a:latin typeface="Arial" panose="020B0604020202020204" pitchFamily="34" charset="0"/>
                <a:cs typeface="Arial" panose="020B0604020202020204" pitchFamily="34" charset="0"/>
              </a:rPr>
              <a:t>Suite axe 2</a:t>
            </a:r>
          </a:p>
        </p:txBody>
      </p:sp>
      <p:graphicFrame>
        <p:nvGraphicFramePr>
          <p:cNvPr id="5" name="Tableau 4">
            <a:extLst>
              <a:ext uri="{FF2B5EF4-FFF2-40B4-BE49-F238E27FC236}">
                <a16:creationId xmlns:a16="http://schemas.microsoft.com/office/drawing/2014/main" id="{F0BDBEEB-A184-053E-BD5D-36E36A8244E6}"/>
              </a:ext>
            </a:extLst>
          </p:cNvPr>
          <p:cNvGraphicFramePr>
            <a:graphicFrameLocks noGrp="1"/>
          </p:cNvGraphicFramePr>
          <p:nvPr>
            <p:extLst>
              <p:ext uri="{D42A27DB-BD31-4B8C-83A1-F6EECF244321}">
                <p14:modId xmlns:p14="http://schemas.microsoft.com/office/powerpoint/2010/main" val="3389270047"/>
              </p:ext>
            </p:extLst>
          </p:nvPr>
        </p:nvGraphicFramePr>
        <p:xfrm>
          <a:off x="206478" y="1018752"/>
          <a:ext cx="8733482" cy="2225040"/>
        </p:xfrm>
        <a:graphic>
          <a:graphicData uri="http://schemas.openxmlformats.org/drawingml/2006/table">
            <a:tbl>
              <a:tblPr firstRow="1" bandRow="1">
                <a:tableStyleId>{93296810-A885-4BE3-A3E7-6D5BEEA58F35}</a:tableStyleId>
              </a:tblPr>
              <a:tblGrid>
                <a:gridCol w="1471182">
                  <a:extLst>
                    <a:ext uri="{9D8B030D-6E8A-4147-A177-3AD203B41FA5}">
                      <a16:colId xmlns:a16="http://schemas.microsoft.com/office/drawing/2014/main" val="1292831375"/>
                    </a:ext>
                  </a:extLst>
                </a:gridCol>
                <a:gridCol w="2190715">
                  <a:extLst>
                    <a:ext uri="{9D8B030D-6E8A-4147-A177-3AD203B41FA5}">
                      <a16:colId xmlns:a16="http://schemas.microsoft.com/office/drawing/2014/main" val="2368930275"/>
                    </a:ext>
                  </a:extLst>
                </a:gridCol>
                <a:gridCol w="3665979">
                  <a:extLst>
                    <a:ext uri="{9D8B030D-6E8A-4147-A177-3AD203B41FA5}">
                      <a16:colId xmlns:a16="http://schemas.microsoft.com/office/drawing/2014/main" val="4282739723"/>
                    </a:ext>
                  </a:extLst>
                </a:gridCol>
                <a:gridCol w="1405606">
                  <a:extLst>
                    <a:ext uri="{9D8B030D-6E8A-4147-A177-3AD203B41FA5}">
                      <a16:colId xmlns:a16="http://schemas.microsoft.com/office/drawing/2014/main" val="1343128138"/>
                    </a:ext>
                  </a:extLst>
                </a:gridCol>
              </a:tblGrid>
              <a:tr h="173042">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389345">
                <a:tc rowSpan="5">
                  <a:txBody>
                    <a:bodyPr/>
                    <a:lstStyle/>
                    <a:p>
                      <a:r>
                        <a:rPr lang="fr-CA" sz="1000" b="1" dirty="0">
                          <a:latin typeface="Arial" panose="020B0604020202020204" pitchFamily="34" charset="0"/>
                          <a:cs typeface="Arial" panose="020B0604020202020204" pitchFamily="34" charset="0"/>
                        </a:rPr>
                        <a:t>2.1. Offrir une mise à niveau académique suffisante et adaptée pour l’ensemble de la communauté étudiante</a:t>
                      </a:r>
                    </a:p>
                  </a:txBody>
                  <a:tcPr>
                    <a:solidFill>
                      <a:srgbClr val="E3E8D3"/>
                    </a:solidFill>
                  </a:tcPr>
                </a:tc>
                <a:tc rowSpan="2">
                  <a:txBody>
                    <a:bodyPr/>
                    <a:lstStyle/>
                    <a:p>
                      <a:r>
                        <a:rPr lang="fr-CA" sz="1000" dirty="0">
                          <a:latin typeface="Arial" panose="020B0604020202020204" pitchFamily="34" charset="0"/>
                          <a:cs typeface="Arial" panose="020B0604020202020204" pitchFamily="34" charset="0"/>
                        </a:rPr>
                        <a:t>Appel de projets et/ou initiatives par programme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Projet sur la transition collégiale-universitaire (Clinique universitaire en orthopédagogie)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2022-2024</a:t>
                      </a:r>
                    </a:p>
                  </a:txBody>
                  <a:tcPr>
                    <a:solidFill>
                      <a:srgbClr val="E3E8D3"/>
                    </a:solidFill>
                  </a:tcPr>
                </a:tc>
                <a:extLst>
                  <a:ext uri="{0D108BD9-81ED-4DB2-BD59-A6C34878D82A}">
                    <a16:rowId xmlns:a16="http://schemas.microsoft.com/office/drawing/2014/main" val="742752613"/>
                  </a:ext>
                </a:extLst>
              </a:tr>
              <a:tr h="281193">
                <a:tc vMerge="1">
                  <a:txBody>
                    <a:bodyPr/>
                    <a:lstStyle/>
                    <a:p>
                      <a:endParaRPr lang="fr-CA" sz="1100" dirty="0"/>
                    </a:p>
                  </a:txBody>
                  <a:tcPr>
                    <a:solidFill>
                      <a:srgbClr val="B3C186"/>
                    </a:solidFill>
                  </a:tcPr>
                </a:tc>
                <a:tc vMerge="1">
                  <a:txBody>
                    <a:bodyPr/>
                    <a:lstStyle/>
                    <a:p>
                      <a:endParaRPr lang="fr-CA" sz="1100" dirty="0"/>
                    </a:p>
                  </a:txBody>
                  <a:tcPr>
                    <a:solidFill>
                      <a:srgbClr val="B3C186"/>
                    </a:solidFill>
                  </a:tcPr>
                </a:tc>
                <a:tc>
                  <a:txBody>
                    <a:bodyPr/>
                    <a:lstStyle/>
                    <a:p>
                      <a:r>
                        <a:rPr lang="fr-CA" sz="1000" dirty="0">
                          <a:latin typeface="Arial" panose="020B0604020202020204" pitchFamily="34" charset="0"/>
                          <a:cs typeface="Arial" panose="020B0604020202020204" pitchFamily="34" charset="0"/>
                        </a:rPr>
                        <a:t>Projet de groupes d'étude au baccalauréat en psychologie (initiative étudiante)</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a:t>
                      </a:r>
                    </a:p>
                  </a:txBody>
                  <a:tcPr>
                    <a:solidFill>
                      <a:srgbClr val="B3C186"/>
                    </a:solidFill>
                  </a:tcPr>
                </a:tc>
                <a:extLst>
                  <a:ext uri="{0D108BD9-81ED-4DB2-BD59-A6C34878D82A}">
                    <a16:rowId xmlns:a16="http://schemas.microsoft.com/office/drawing/2014/main" val="4248748721"/>
                  </a:ext>
                </a:extLst>
              </a:tr>
              <a:tr h="389345">
                <a:tc vMerge="1">
                  <a:txBody>
                    <a:bodyPr/>
                    <a:lstStyle/>
                    <a:p>
                      <a:endParaRPr lang="fr-CA" sz="1100" b="1" dirty="0"/>
                    </a:p>
                  </a:txBody>
                  <a:tcPr>
                    <a:solidFill>
                      <a:srgbClr val="B3C186"/>
                    </a:solidFill>
                  </a:tcPr>
                </a:tc>
                <a:tc rowSpan="2">
                  <a:txBody>
                    <a:bodyPr/>
                    <a:lstStyle/>
                    <a:p>
                      <a:r>
                        <a:rPr lang="fr-CA" sz="1000" dirty="0">
                          <a:latin typeface="Arial" panose="020B0604020202020204" pitchFamily="34" charset="0"/>
                          <a:cs typeface="Arial" panose="020B0604020202020204" pitchFamily="34" charset="0"/>
                        </a:rPr>
                        <a:t>Soutenir la mise à niveau en français</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Soutien financier pour ajout de ressource au Centre de valorisation du Français (CVF)</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En cours 2021-2022-2023- 2024-2025</a:t>
                      </a:r>
                    </a:p>
                  </a:txBody>
                  <a:tcPr>
                    <a:solidFill>
                      <a:srgbClr val="E3E8D3"/>
                    </a:solidFill>
                  </a:tcPr>
                </a:tc>
                <a:extLst>
                  <a:ext uri="{0D108BD9-81ED-4DB2-BD59-A6C34878D82A}">
                    <a16:rowId xmlns:a16="http://schemas.microsoft.com/office/drawing/2014/main" val="2835023782"/>
                  </a:ext>
                </a:extLst>
              </a:tr>
              <a:tr h="389345">
                <a:tc vMerge="1">
                  <a:txBody>
                    <a:bodyPr/>
                    <a:lstStyle/>
                    <a:p>
                      <a:endParaRPr lang="fr-CA" sz="1100" b="1" dirty="0"/>
                    </a:p>
                  </a:txBody>
                  <a:tcPr>
                    <a:solidFill>
                      <a:srgbClr val="E3E8D3"/>
                    </a:solidFill>
                  </a:tcPr>
                </a:tc>
                <a:tc vMerge="1">
                  <a:txBody>
                    <a:bodyPr/>
                    <a:lstStyle/>
                    <a:p>
                      <a:endParaRPr lang="fr-CA" sz="1100"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Projet de création d'ateliers et d'outils en soutien aux apprentissages en français. (CFV)</a:t>
                      </a:r>
                      <a:endParaRPr sz="1000" dirty="0">
                        <a:latin typeface="Arial" panose="020B0604020202020204" pitchFamily="34" charset="0"/>
                        <a:cs typeface="Arial" panose="020B0604020202020204" pitchFamily="34" charset="0"/>
                      </a:endParaRP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B3C186"/>
                    </a:solidFill>
                  </a:tcPr>
                </a:tc>
                <a:extLst>
                  <a:ext uri="{0D108BD9-81ED-4DB2-BD59-A6C34878D82A}">
                    <a16:rowId xmlns:a16="http://schemas.microsoft.com/office/drawing/2014/main" val="2723144028"/>
                  </a:ext>
                </a:extLst>
              </a:tr>
              <a:tr h="389345">
                <a:tc vMerge="1">
                  <a:txBody>
                    <a:bodyPr/>
                    <a:lstStyle/>
                    <a:p>
                      <a:endParaRPr lang="fr-CA" sz="1100" b="1"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Offrir du soutien académique par les pairs (sous forme de tutorat)</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Projet pilote d'implantation d'une structure de tutorat chez les étudiantes et étudiants du campus de Sept-Îles</a:t>
                      </a:r>
                      <a:endParaRPr sz="1000" dirty="0">
                        <a:latin typeface="Arial" panose="020B0604020202020204" pitchFamily="34" charset="0"/>
                        <a:cs typeface="Arial" panose="020B0604020202020204" pitchFamily="34" charset="0"/>
                      </a:endParaRP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496811056"/>
                  </a:ext>
                </a:extLst>
              </a:tr>
            </a:tbl>
          </a:graphicData>
        </a:graphic>
      </p:graphicFrame>
    </p:spTree>
    <p:extLst>
      <p:ext uri="{BB962C8B-B14F-4D97-AF65-F5344CB8AC3E}">
        <p14:creationId xmlns:p14="http://schemas.microsoft.com/office/powerpoint/2010/main" val="138988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584775"/>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2 · </a:t>
            </a:r>
            <a:r>
              <a:rPr lang="fr-CA" sz="2000" dirty="0">
                <a:latin typeface="Arial" panose="020B0604020202020204" pitchFamily="34" charset="0"/>
                <a:cs typeface="Arial" panose="020B0604020202020204" pitchFamily="34" charset="0"/>
              </a:rPr>
              <a:t>Favoriser les transitions interordres et </a:t>
            </a:r>
            <a:r>
              <a:rPr lang="fr-CA" sz="2000" dirty="0" err="1">
                <a:latin typeface="Arial" panose="020B0604020202020204" pitchFamily="34" charset="0"/>
                <a:cs typeface="Arial" panose="020B0604020202020204" pitchFamily="34" charset="0"/>
              </a:rPr>
              <a:t>intercycles</a:t>
            </a:r>
            <a:endParaRPr lang="fr-CA" sz="2000" dirty="0">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Objectif spécifique 2: Soutenir l’acquisition de compétences essentielles à la poursuite des études </a:t>
            </a:r>
            <a:r>
              <a:rPr lang="fr-CA" sz="1200" dirty="0">
                <a:solidFill>
                  <a:srgbClr val="6B8A15"/>
                </a:solidFill>
                <a:latin typeface="Arial" panose="020B0604020202020204" pitchFamily="34" charset="0"/>
                <a:cs typeface="Arial" panose="020B0604020202020204" pitchFamily="34" charset="0"/>
              </a:rPr>
              <a:t>(suite)</a:t>
            </a:r>
          </a:p>
        </p:txBody>
      </p:sp>
      <p:graphicFrame>
        <p:nvGraphicFramePr>
          <p:cNvPr id="4" name="Tableau 3">
            <a:extLst>
              <a:ext uri="{FF2B5EF4-FFF2-40B4-BE49-F238E27FC236}">
                <a16:creationId xmlns:a16="http://schemas.microsoft.com/office/drawing/2014/main" id="{5E2B06C8-6657-7353-D0E9-2B3B157D7459}"/>
              </a:ext>
            </a:extLst>
          </p:cNvPr>
          <p:cNvGraphicFramePr>
            <a:graphicFrameLocks noGrp="1"/>
          </p:cNvGraphicFramePr>
          <p:nvPr>
            <p:extLst>
              <p:ext uri="{D42A27DB-BD31-4B8C-83A1-F6EECF244321}">
                <p14:modId xmlns:p14="http://schemas.microsoft.com/office/powerpoint/2010/main" val="2252230818"/>
              </p:ext>
            </p:extLst>
          </p:nvPr>
        </p:nvGraphicFramePr>
        <p:xfrm>
          <a:off x="204039" y="905032"/>
          <a:ext cx="8733482" cy="3688080"/>
        </p:xfrm>
        <a:graphic>
          <a:graphicData uri="http://schemas.openxmlformats.org/drawingml/2006/table">
            <a:tbl>
              <a:tblPr firstRow="1" bandRow="1">
                <a:tableStyleId>{93296810-A885-4BE3-A3E7-6D5BEEA58F35}</a:tableStyleId>
              </a:tblPr>
              <a:tblGrid>
                <a:gridCol w="1664842">
                  <a:extLst>
                    <a:ext uri="{9D8B030D-6E8A-4147-A177-3AD203B41FA5}">
                      <a16:colId xmlns:a16="http://schemas.microsoft.com/office/drawing/2014/main" val="1292831375"/>
                    </a:ext>
                  </a:extLst>
                </a:gridCol>
                <a:gridCol w="2479090">
                  <a:extLst>
                    <a:ext uri="{9D8B030D-6E8A-4147-A177-3AD203B41FA5}">
                      <a16:colId xmlns:a16="http://schemas.microsoft.com/office/drawing/2014/main" val="2368930275"/>
                    </a:ext>
                  </a:extLst>
                </a:gridCol>
                <a:gridCol w="3236844">
                  <a:extLst>
                    <a:ext uri="{9D8B030D-6E8A-4147-A177-3AD203B41FA5}">
                      <a16:colId xmlns:a16="http://schemas.microsoft.com/office/drawing/2014/main" val="4282739723"/>
                    </a:ext>
                  </a:extLst>
                </a:gridCol>
                <a:gridCol w="1352706">
                  <a:extLst>
                    <a:ext uri="{9D8B030D-6E8A-4147-A177-3AD203B41FA5}">
                      <a16:colId xmlns:a16="http://schemas.microsoft.com/office/drawing/2014/main" val="915001522"/>
                    </a:ext>
                  </a:extLst>
                </a:gridCol>
              </a:tblGrid>
              <a:tr h="170614">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a:latin typeface="Arial" panose="020B0604020202020204" pitchFamily="34" charset="0"/>
                          <a:cs typeface="Arial" panose="020B0604020202020204" pitchFamily="34" charset="0"/>
                        </a:rPr>
                        <a:t>Note de suivi</a:t>
                      </a:r>
                      <a:endParaRPr lang="fr-CA" sz="1000" dirty="0">
                        <a:latin typeface="Arial" panose="020B0604020202020204" pitchFamily="34" charset="0"/>
                        <a:cs typeface="Arial" panose="020B0604020202020204" pitchFamily="34" charset="0"/>
                      </a:endParaRPr>
                    </a:p>
                  </a:txBody>
                  <a:tcPr>
                    <a:solidFill>
                      <a:srgbClr val="6B8A15"/>
                    </a:solidFill>
                  </a:tcPr>
                </a:tc>
                <a:extLst>
                  <a:ext uri="{0D108BD9-81ED-4DB2-BD59-A6C34878D82A}">
                    <a16:rowId xmlns:a16="http://schemas.microsoft.com/office/drawing/2014/main" val="851150930"/>
                  </a:ext>
                </a:extLst>
              </a:tr>
              <a:tr h="490514">
                <a:tc rowSpan="2">
                  <a:txBody>
                    <a:bodyPr/>
                    <a:lstStyle/>
                    <a:p>
                      <a:r>
                        <a:rPr lang="fr-CA" sz="1000" b="1" dirty="0">
                          <a:latin typeface="Arial" panose="020B0604020202020204" pitchFamily="34" charset="0"/>
                          <a:cs typeface="Arial" panose="020B0604020202020204" pitchFamily="34" charset="0"/>
                        </a:rPr>
                        <a:t>2.2. Offrir une mise à niveau numérique suffisante et adaptée à l’ensemble de la communauté étudiante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Renforcement de l'offre d'atelier et de service en lien avec la mise à niveau technologique associée aux services de la bibliothèque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Offre d'atelier « Comment apprivoiser son ordinateur » (série de 4 ateliers offerte 3 fois dans l'année)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2023-2024</a:t>
                      </a:r>
                    </a:p>
                  </a:txBody>
                  <a:tcPr>
                    <a:solidFill>
                      <a:srgbClr val="E3E8D3"/>
                    </a:solidFill>
                  </a:tcPr>
                </a:tc>
                <a:extLst>
                  <a:ext uri="{0D108BD9-81ED-4DB2-BD59-A6C34878D82A}">
                    <a16:rowId xmlns:a16="http://schemas.microsoft.com/office/drawing/2014/main" val="742752613"/>
                  </a:ext>
                </a:extLst>
              </a:tr>
              <a:tr h="170614">
                <a:tc vMerge="1">
                  <a:txBody>
                    <a:bodyPr/>
                    <a:lstStyle/>
                    <a:p>
                      <a:endParaRPr lang="fr-CA" sz="1100" b="1" dirty="0"/>
                    </a:p>
                  </a:txBody>
                  <a:tcPr>
                    <a:solidFill>
                      <a:srgbClr val="E3E8D3"/>
                    </a:solidFill>
                  </a:tcPr>
                </a:tc>
                <a:tc gridSpan="3">
                  <a:txBody>
                    <a:bodyPr/>
                    <a:lstStyle/>
                    <a:p>
                      <a:r>
                        <a:rPr lang="fr-CA" sz="1000" dirty="0">
                          <a:latin typeface="Arial" panose="020B0604020202020204" pitchFamily="34" charset="0"/>
                          <a:cs typeface="Arial" panose="020B0604020202020204" pitchFamily="34" charset="0"/>
                        </a:rPr>
                        <a:t>* Démarches de réflexion en cours afin de développer une offre de formation et de service spécifique aux compétences numériques.  </a:t>
                      </a:r>
                    </a:p>
                  </a:txBody>
                  <a:tcPr>
                    <a:solidFill>
                      <a:srgbClr val="E3E8D3"/>
                    </a:solidFill>
                  </a:tcPr>
                </a:tc>
                <a:tc hMerge="1">
                  <a:txBody>
                    <a:bodyPr/>
                    <a:lstStyle/>
                    <a:p>
                      <a:endParaRPr lang="fr-CA" sz="1100" dirty="0"/>
                    </a:p>
                  </a:txBody>
                  <a:tcPr>
                    <a:solidFill>
                      <a:srgbClr val="E3E8D3"/>
                    </a:solidFill>
                  </a:tcPr>
                </a:tc>
                <a:tc hMerge="1">
                  <a:txBody>
                    <a:bodyPr/>
                    <a:lstStyle/>
                    <a:p>
                      <a:endParaRPr lang="fr-CA" sz="1000" dirty="0">
                        <a:latin typeface="Arial" panose="020B0604020202020204" pitchFamily="34" charset="0"/>
                        <a:cs typeface="Arial" panose="020B0604020202020204" pitchFamily="34" charset="0"/>
                      </a:endParaRPr>
                    </a:p>
                  </a:txBody>
                  <a:tcPr>
                    <a:solidFill>
                      <a:srgbClr val="E3E8D3"/>
                    </a:solidFill>
                  </a:tcPr>
                </a:tc>
                <a:extLst>
                  <a:ext uri="{0D108BD9-81ED-4DB2-BD59-A6C34878D82A}">
                    <a16:rowId xmlns:a16="http://schemas.microsoft.com/office/drawing/2014/main" val="2512268477"/>
                  </a:ext>
                </a:extLst>
              </a:tr>
              <a:tr h="703781">
                <a:tc rowSpan="4">
                  <a:txBody>
                    <a:bodyPr/>
                    <a:lstStyle/>
                    <a:p>
                      <a:r>
                        <a:rPr lang="fr-CA" sz="1000" b="1" dirty="0">
                          <a:latin typeface="Arial" panose="020B0604020202020204" pitchFamily="34" charset="0"/>
                          <a:cs typeface="Arial" panose="020B0604020202020204" pitchFamily="34" charset="0"/>
                        </a:rPr>
                        <a:t>2.3. Permettre à la communauté étudiante de développer ses compétences au niveau du métier d’étudiant</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Favoriser l’adéquation entre les besoins des étudiants et étudiantes et les services offerts</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Développement d'un outil d'autoévaluation permettant aux étudiants et étudiantes d'évaluer leur niveau de compétence et recevoir les services appropriés. Permet également de développer des portraits par cohorte et offrir des ateliers sur mesure. </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En cours 2024-2025</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Projet de développement pour 2025-2026</a:t>
                      </a:r>
                    </a:p>
                  </a:txBody>
                  <a:tcPr>
                    <a:solidFill>
                      <a:srgbClr val="B3C186"/>
                    </a:solidFill>
                  </a:tcPr>
                </a:tc>
                <a:extLst>
                  <a:ext uri="{0D108BD9-81ED-4DB2-BD59-A6C34878D82A}">
                    <a16:rowId xmlns:a16="http://schemas.microsoft.com/office/drawing/2014/main" val="2723144028"/>
                  </a:ext>
                </a:extLst>
              </a:tr>
              <a:tr h="383881">
                <a:tc vMerge="1">
                  <a:txBody>
                    <a:bodyPr/>
                    <a:lstStyle/>
                    <a:p>
                      <a:endParaRPr lang="fr-CA" sz="1100" b="1"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Augmenter l’offre de soutien à l’ensemble de la communauté étudiante</a:t>
                      </a:r>
                    </a:p>
                  </a:txBody>
                  <a:tcPr>
                    <a:solidFill>
                      <a:srgbClr val="E3E8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Soutien financier permettant l’ajout de ressources en soutien aux étudiants et étudiantes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En cours (depuis 2021)</a:t>
                      </a:r>
                    </a:p>
                  </a:txBody>
                  <a:tcPr>
                    <a:solidFill>
                      <a:srgbClr val="E3E8D3"/>
                    </a:solidFill>
                  </a:tcPr>
                </a:tc>
                <a:extLst>
                  <a:ext uri="{0D108BD9-81ED-4DB2-BD59-A6C34878D82A}">
                    <a16:rowId xmlns:a16="http://schemas.microsoft.com/office/drawing/2014/main" val="496811056"/>
                  </a:ext>
                </a:extLst>
              </a:tr>
              <a:tr h="383881">
                <a:tc vMerge="1">
                  <a:txBody>
                    <a:bodyPr/>
                    <a:lstStyle/>
                    <a:p>
                      <a:endParaRPr lang="fr-CA" sz="1100" b="1"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Favoriser les échanges interdisciplinaires dans les domaines de la santé</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Journées interdisciplinaires (DSS)</a:t>
                      </a:r>
                      <a:endParaRPr sz="1000" dirty="0">
                        <a:latin typeface="Arial" panose="020B0604020202020204" pitchFamily="34" charset="0"/>
                        <a:cs typeface="Arial" panose="020B0604020202020204" pitchFamily="34" charset="0"/>
                      </a:endParaRP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a:t>
                      </a:r>
                    </a:p>
                    <a:p>
                      <a:r>
                        <a:rPr lang="fr-CA" sz="1000" dirty="0">
                          <a:latin typeface="Arial" panose="020B0604020202020204" pitchFamily="34" charset="0"/>
                          <a:cs typeface="Arial" panose="020B0604020202020204" pitchFamily="34" charset="0"/>
                        </a:rPr>
                        <a:t>Réalisé 2024-2025</a:t>
                      </a:r>
                    </a:p>
                  </a:txBody>
                  <a:tcPr>
                    <a:solidFill>
                      <a:srgbClr val="B3C186"/>
                    </a:solidFill>
                  </a:tcPr>
                </a:tc>
                <a:extLst>
                  <a:ext uri="{0D108BD9-81ED-4DB2-BD59-A6C34878D82A}">
                    <a16:rowId xmlns:a16="http://schemas.microsoft.com/office/drawing/2014/main" val="3904944927"/>
                  </a:ext>
                </a:extLst>
              </a:tr>
              <a:tr h="388462">
                <a:tc vMerge="1">
                  <a:txBody>
                    <a:bodyPr/>
                    <a:lstStyle/>
                    <a:p>
                      <a:endParaRPr lang="fr-CA" sz="1100" b="1"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Contribuer au développement des compétences professionnelles chez les étudiants et étudiantes  en ingénierie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Soutien financier pour réalisation de stage à Sept-Îles</a:t>
                      </a:r>
                      <a:endParaRPr sz="1000" dirty="0">
                        <a:latin typeface="Arial" panose="020B0604020202020204" pitchFamily="34" charset="0"/>
                        <a:cs typeface="Arial" panose="020B0604020202020204" pitchFamily="34" charset="0"/>
                      </a:endParaRP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2023-2024</a:t>
                      </a:r>
                    </a:p>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2438411630"/>
                  </a:ext>
                </a:extLst>
              </a:tr>
            </a:tbl>
          </a:graphicData>
        </a:graphic>
      </p:graphicFrame>
      <p:sp>
        <p:nvSpPr>
          <p:cNvPr id="6" name="Rectangle 5">
            <a:hlinkClick r:id="rId2" action="ppaction://hlinksldjump"/>
            <a:extLst>
              <a:ext uri="{FF2B5EF4-FFF2-40B4-BE49-F238E27FC236}">
                <a16:creationId xmlns:a16="http://schemas.microsoft.com/office/drawing/2014/main" id="{5A4903B7-D8D6-F926-FC33-FBE55D79456C}"/>
              </a:ext>
            </a:extLst>
          </p:cNvPr>
          <p:cNvSpPr/>
          <p:nvPr/>
        </p:nvSpPr>
        <p:spPr>
          <a:xfrm>
            <a:off x="6929273" y="4704782"/>
            <a:ext cx="937072"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u="sng" dirty="0">
                <a:solidFill>
                  <a:srgbClr val="6B8A15"/>
                </a:solidFill>
                <a:latin typeface="Arial" panose="020B0604020202020204" pitchFamily="34" charset="0"/>
                <a:cs typeface="Arial" panose="020B0604020202020204" pitchFamily="34" charset="0"/>
              </a:rPr>
              <a:t>Suite axe 2</a:t>
            </a:r>
          </a:p>
        </p:txBody>
      </p:sp>
    </p:spTree>
    <p:extLst>
      <p:ext uri="{BB962C8B-B14F-4D97-AF65-F5344CB8AC3E}">
        <p14:creationId xmlns:p14="http://schemas.microsoft.com/office/powerpoint/2010/main" val="88263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584775"/>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2 · </a:t>
            </a:r>
            <a:r>
              <a:rPr lang="fr-CA" sz="2000" dirty="0">
                <a:latin typeface="Arial" panose="020B0604020202020204" pitchFamily="34" charset="0"/>
                <a:cs typeface="Arial" panose="020B0604020202020204" pitchFamily="34" charset="0"/>
              </a:rPr>
              <a:t>Favoriser les transitions interordres et </a:t>
            </a:r>
            <a:r>
              <a:rPr lang="fr-CA" sz="2000" dirty="0" err="1">
                <a:latin typeface="Arial" panose="020B0604020202020204" pitchFamily="34" charset="0"/>
                <a:cs typeface="Arial" panose="020B0604020202020204" pitchFamily="34" charset="0"/>
              </a:rPr>
              <a:t>intercycles</a:t>
            </a:r>
            <a:endParaRPr lang="fr-CA" sz="2000" dirty="0">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Objectif spécifique 3 : Soutenir des actions qui visent à améliorer l’accueil et l’intégration des étudiants</a:t>
            </a:r>
          </a:p>
        </p:txBody>
      </p:sp>
      <p:sp>
        <p:nvSpPr>
          <p:cNvPr id="7" name="Rectangle 6">
            <a:hlinkClick r:id="rId2" action="ppaction://hlinksldjump"/>
            <a:extLst>
              <a:ext uri="{FF2B5EF4-FFF2-40B4-BE49-F238E27FC236}">
                <a16:creationId xmlns:a16="http://schemas.microsoft.com/office/drawing/2014/main" id="{9872FF48-D775-DD53-DCB7-ED02B923BCDE}"/>
              </a:ext>
            </a:extLst>
          </p:cNvPr>
          <p:cNvSpPr/>
          <p:nvPr/>
        </p:nvSpPr>
        <p:spPr>
          <a:xfrm>
            <a:off x="7687932" y="4196302"/>
            <a:ext cx="1168901"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Retour aux axes</a:t>
            </a:r>
            <a:endParaRPr lang="fr-CA" sz="1000" b="1" dirty="0">
              <a:solidFill>
                <a:srgbClr val="6B8A15"/>
              </a:solidFill>
              <a:latin typeface="Arial" panose="020B0604020202020204" pitchFamily="34" charset="0"/>
              <a:cs typeface="Arial" panose="020B0604020202020204" pitchFamily="34" charset="0"/>
            </a:endParaRPr>
          </a:p>
        </p:txBody>
      </p:sp>
      <p:graphicFrame>
        <p:nvGraphicFramePr>
          <p:cNvPr id="10" name="Tableau 9">
            <a:extLst>
              <a:ext uri="{FF2B5EF4-FFF2-40B4-BE49-F238E27FC236}">
                <a16:creationId xmlns:a16="http://schemas.microsoft.com/office/drawing/2014/main" id="{F0BDBEEB-A184-053E-BD5D-36E36A8244E6}"/>
              </a:ext>
            </a:extLst>
          </p:cNvPr>
          <p:cNvGraphicFramePr>
            <a:graphicFrameLocks noGrp="1"/>
          </p:cNvGraphicFramePr>
          <p:nvPr>
            <p:extLst>
              <p:ext uri="{D42A27DB-BD31-4B8C-83A1-F6EECF244321}">
                <p14:modId xmlns:p14="http://schemas.microsoft.com/office/powerpoint/2010/main" val="2231794986"/>
              </p:ext>
            </p:extLst>
          </p:nvPr>
        </p:nvGraphicFramePr>
        <p:xfrm>
          <a:off x="206478" y="1025058"/>
          <a:ext cx="8731043" cy="2133600"/>
        </p:xfrm>
        <a:graphic>
          <a:graphicData uri="http://schemas.openxmlformats.org/drawingml/2006/table">
            <a:tbl>
              <a:tblPr firstRow="1" bandRow="1">
                <a:tableStyleId>{93296810-A885-4BE3-A3E7-6D5BEEA58F35}</a:tableStyleId>
              </a:tblPr>
              <a:tblGrid>
                <a:gridCol w="1826814">
                  <a:extLst>
                    <a:ext uri="{9D8B030D-6E8A-4147-A177-3AD203B41FA5}">
                      <a16:colId xmlns:a16="http://schemas.microsoft.com/office/drawing/2014/main" val="1292831375"/>
                    </a:ext>
                  </a:extLst>
                </a:gridCol>
                <a:gridCol w="2315959">
                  <a:extLst>
                    <a:ext uri="{9D8B030D-6E8A-4147-A177-3AD203B41FA5}">
                      <a16:colId xmlns:a16="http://schemas.microsoft.com/office/drawing/2014/main" val="2368930275"/>
                    </a:ext>
                  </a:extLst>
                </a:gridCol>
                <a:gridCol w="2944302">
                  <a:extLst>
                    <a:ext uri="{9D8B030D-6E8A-4147-A177-3AD203B41FA5}">
                      <a16:colId xmlns:a16="http://schemas.microsoft.com/office/drawing/2014/main" val="4282739723"/>
                    </a:ext>
                  </a:extLst>
                </a:gridCol>
                <a:gridCol w="1643968">
                  <a:extLst>
                    <a:ext uri="{9D8B030D-6E8A-4147-A177-3AD203B41FA5}">
                      <a16:colId xmlns:a16="http://schemas.microsoft.com/office/drawing/2014/main" val="1343128138"/>
                    </a:ext>
                  </a:extLst>
                </a:gridCol>
              </a:tblGrid>
              <a:tr h="137067">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304731">
                <a:tc>
                  <a:txBody>
                    <a:bodyPr/>
                    <a:lstStyle/>
                    <a:p>
                      <a:r>
                        <a:rPr lang="fr-CA" sz="1000" b="1" dirty="0">
                          <a:latin typeface="Arial" panose="020B0604020202020204" pitchFamily="34" charset="0"/>
                          <a:cs typeface="Arial" panose="020B0604020202020204" pitchFamily="34" charset="0"/>
                        </a:rPr>
                        <a:t>*</a:t>
                      </a:r>
                      <a:r>
                        <a:rPr lang="fr-CA" sz="1000" b="1" i="1" dirty="0">
                          <a:latin typeface="Arial" panose="020B0604020202020204" pitchFamily="34" charset="0"/>
                          <a:cs typeface="Arial" panose="020B0604020202020204" pitchFamily="34" charset="0"/>
                        </a:rPr>
                        <a:t>Revoir les conditions d’admission</a:t>
                      </a:r>
                    </a:p>
                  </a:txBody>
                  <a:tcPr>
                    <a:solidFill>
                      <a:srgbClr val="E3E8D3"/>
                    </a:solidFill>
                  </a:tcPr>
                </a:tc>
                <a:tc gridSpan="3">
                  <a:txBody>
                    <a:bodyPr/>
                    <a:lstStyle/>
                    <a:p>
                      <a:r>
                        <a:rPr lang="fr-CA" sz="1000" dirty="0">
                          <a:latin typeface="Arial" panose="020B0604020202020204" pitchFamily="34" charset="0"/>
                          <a:cs typeface="Arial" panose="020B0604020202020204" pitchFamily="34" charset="0"/>
                        </a:rPr>
                        <a:t>Bien que cette priorité ne relève pas de la présente instance, le comité d’orientation l’a identifiée comme élément essentiel dans la réussite et la transition. (Plusieurs démarches en cours et réalisées par le DÉ à cet effet)</a:t>
                      </a:r>
                    </a:p>
                  </a:txBody>
                  <a:tcPr>
                    <a:solidFill>
                      <a:srgbClr val="E3E8D3"/>
                    </a:solidFill>
                  </a:tcPr>
                </a:tc>
                <a:tc hMerge="1">
                  <a:txBody>
                    <a:bodyPr/>
                    <a:lstStyle/>
                    <a:p>
                      <a:endParaRPr lang="fr-CA" sz="1100" dirty="0"/>
                    </a:p>
                  </a:txBody>
                  <a:tcPr>
                    <a:solidFill>
                      <a:srgbClr val="E3E8D3"/>
                    </a:solidFill>
                  </a:tcPr>
                </a:tc>
                <a:tc hMerge="1">
                  <a:txBody>
                    <a:bodyPr/>
                    <a:lstStyle/>
                    <a:p>
                      <a:endParaRPr lang="fr-CA" sz="1100" dirty="0"/>
                    </a:p>
                  </a:txBody>
                  <a:tcPr>
                    <a:solidFill>
                      <a:srgbClr val="E3E8D3"/>
                    </a:solidFill>
                  </a:tcPr>
                </a:tc>
                <a:extLst>
                  <a:ext uri="{0D108BD9-81ED-4DB2-BD59-A6C34878D82A}">
                    <a16:rowId xmlns:a16="http://schemas.microsoft.com/office/drawing/2014/main" val="742752613"/>
                  </a:ext>
                </a:extLst>
              </a:tr>
              <a:tr h="286507">
                <a:tc rowSpan="2">
                  <a:txBody>
                    <a:bodyPr/>
                    <a:lstStyle/>
                    <a:p>
                      <a:r>
                        <a:rPr lang="fr-CA" sz="1000" b="1" dirty="0">
                          <a:latin typeface="Arial" panose="020B0604020202020204" pitchFamily="34" charset="0"/>
                          <a:cs typeface="Arial" panose="020B0604020202020204" pitchFamily="34" charset="0"/>
                        </a:rPr>
                        <a:t>3.1. Encadrer de façon spécifique l’arrivée des nouvelles personnes étudiantes</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Offrir un lieu d'accueil lors des débuts de sessions universitaires</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Soutenir la Station-service aux étudiants </a:t>
                      </a:r>
                    </a:p>
                    <a:p>
                      <a:r>
                        <a:rPr lang="fr-CA" sz="1000" dirty="0">
                          <a:latin typeface="Arial" panose="020B0604020202020204" pitchFamily="34" charset="0"/>
                          <a:cs typeface="Arial" panose="020B0604020202020204" pitchFamily="34" charset="0"/>
                        </a:rPr>
                        <a:t>(initiative portée par les Services aux étudiants)</a:t>
                      </a:r>
                      <a:endParaRPr sz="1000" dirty="0">
                        <a:latin typeface="Arial" panose="020B0604020202020204" pitchFamily="34" charset="0"/>
                        <a:cs typeface="Arial" panose="020B0604020202020204" pitchFamily="34" charset="0"/>
                      </a:endParaRP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Offert aux débuts de session automne et hiver</a:t>
                      </a:r>
                    </a:p>
                  </a:txBody>
                  <a:tcPr>
                    <a:solidFill>
                      <a:srgbClr val="B3C186"/>
                    </a:solidFill>
                  </a:tcPr>
                </a:tc>
                <a:extLst>
                  <a:ext uri="{0D108BD9-81ED-4DB2-BD59-A6C34878D82A}">
                    <a16:rowId xmlns:a16="http://schemas.microsoft.com/office/drawing/2014/main" val="2723144028"/>
                  </a:ext>
                </a:extLst>
              </a:tr>
              <a:tr h="286507">
                <a:tc vMerge="1">
                  <a:txBody>
                    <a:bodyPr/>
                    <a:lstStyle/>
                    <a:p>
                      <a:endParaRPr lang="fr-CA" sz="1100" b="1"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Services de proximité relatifs aux différents enjeux reliées à la transition</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Soutien financier pour ajout de ressources aux Services aux étudiants (SAE)</a:t>
                      </a:r>
                      <a:endParaRPr sz="1000" dirty="0">
                        <a:latin typeface="Arial" panose="020B0604020202020204" pitchFamily="34" charset="0"/>
                        <a:cs typeface="Arial" panose="020B0604020202020204" pitchFamily="34" charset="0"/>
                      </a:endParaRP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En cours (depuis 2021)</a:t>
                      </a:r>
                    </a:p>
                  </a:txBody>
                  <a:tcPr>
                    <a:solidFill>
                      <a:srgbClr val="E3E8D3"/>
                    </a:solidFill>
                  </a:tcPr>
                </a:tc>
                <a:extLst>
                  <a:ext uri="{0D108BD9-81ED-4DB2-BD59-A6C34878D82A}">
                    <a16:rowId xmlns:a16="http://schemas.microsoft.com/office/drawing/2014/main" val="496811056"/>
                  </a:ext>
                </a:extLst>
              </a:tr>
              <a:tr h="531881">
                <a:tc>
                  <a:txBody>
                    <a:bodyPr/>
                    <a:lstStyle/>
                    <a:p>
                      <a:r>
                        <a:rPr lang="fr-CA" sz="1000" b="1" dirty="0">
                          <a:latin typeface="Arial" panose="020B0604020202020204" pitchFamily="34" charset="0"/>
                          <a:cs typeface="Arial" panose="020B0604020202020204" pitchFamily="34" charset="0"/>
                        </a:rPr>
                        <a:t>3.2. Permettre aux personnes étudiantes d’être mieux préparées au parcours universitaire</a:t>
                      </a:r>
                    </a:p>
                  </a:txBody>
                  <a:tcPr>
                    <a:solidFill>
                      <a:srgbClr val="B3C186"/>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Rien en cours de spécifique à ce plan d’action. N’hésitez pas à nous partager vos idées!</a:t>
                      </a:r>
                    </a:p>
                    <a:p>
                      <a:endParaRPr lang="fr-CA" sz="1000" dirty="0">
                        <a:latin typeface="Arial" panose="020B0604020202020204" pitchFamily="34" charset="0"/>
                        <a:cs typeface="Arial" panose="020B0604020202020204" pitchFamily="34" charset="0"/>
                      </a:endParaRPr>
                    </a:p>
                  </a:txBody>
                  <a:tcPr>
                    <a:solidFill>
                      <a:srgbClr val="B3C186"/>
                    </a:solidFill>
                  </a:tcPr>
                </a:tc>
                <a:tc hMerge="1">
                  <a:txBody>
                    <a:bodyPr/>
                    <a:lstStyle/>
                    <a:p>
                      <a:endParaRPr sz="1050" dirty="0"/>
                    </a:p>
                  </a:txBody>
                  <a:tcPr>
                    <a:solidFill>
                      <a:srgbClr val="B3C186"/>
                    </a:solidFill>
                  </a:tcPr>
                </a:tc>
                <a:tc hMerge="1">
                  <a:txBody>
                    <a:bodyPr/>
                    <a:lstStyle/>
                    <a:p>
                      <a:endParaRPr lang="fr-CA" sz="1050" dirty="0"/>
                    </a:p>
                  </a:txBody>
                  <a:tcPr>
                    <a:solidFill>
                      <a:srgbClr val="B3C186"/>
                    </a:solidFill>
                  </a:tcPr>
                </a:tc>
                <a:extLst>
                  <a:ext uri="{0D108BD9-81ED-4DB2-BD59-A6C34878D82A}">
                    <a16:rowId xmlns:a16="http://schemas.microsoft.com/office/drawing/2014/main" val="541782060"/>
                  </a:ext>
                </a:extLst>
              </a:tr>
            </a:tbl>
          </a:graphicData>
        </a:graphic>
      </p:graphicFrame>
    </p:spTree>
    <p:extLst>
      <p:ext uri="{BB962C8B-B14F-4D97-AF65-F5344CB8AC3E}">
        <p14:creationId xmlns:p14="http://schemas.microsoft.com/office/powerpoint/2010/main" val="326240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923330"/>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3 · </a:t>
            </a:r>
            <a:r>
              <a:rPr lang="fr-CA" sz="2000" dirty="0">
                <a:latin typeface="Arial" panose="020B0604020202020204" pitchFamily="34" charset="0"/>
                <a:cs typeface="Arial" panose="020B0604020202020204" pitchFamily="34" charset="0"/>
              </a:rPr>
              <a:t>Favoriser la persévérance scolaire et la réussite avec des initiatives répondant aux besoins  diversifiés de la communauté étudiante</a:t>
            </a:r>
          </a:p>
          <a:p>
            <a:r>
              <a:rPr lang="fr-CA" sz="1200" dirty="0">
                <a:latin typeface="Arial" panose="020B0604020202020204" pitchFamily="34" charset="0"/>
                <a:cs typeface="Arial" panose="020B0604020202020204" pitchFamily="34" charset="0"/>
              </a:rPr>
              <a:t>Objectif spécifique 4 : Soutenir les initiatives favorisant la persévérance et la réussite</a:t>
            </a:r>
            <a:endParaRPr lang="fr-CA" dirty="0">
              <a:latin typeface="Arial" panose="020B0604020202020204" pitchFamily="34" charset="0"/>
              <a:cs typeface="Arial" panose="020B0604020202020204" pitchFamily="34" charset="0"/>
            </a:endParaRPr>
          </a:p>
        </p:txBody>
      </p:sp>
      <p:graphicFrame>
        <p:nvGraphicFramePr>
          <p:cNvPr id="3" name="Tableau 2">
            <a:extLst>
              <a:ext uri="{FF2B5EF4-FFF2-40B4-BE49-F238E27FC236}">
                <a16:creationId xmlns:a16="http://schemas.microsoft.com/office/drawing/2014/main" id="{1DA08626-370F-23C2-B42F-D303399E16FD}"/>
              </a:ext>
            </a:extLst>
          </p:cNvPr>
          <p:cNvGraphicFramePr>
            <a:graphicFrameLocks noGrp="1"/>
          </p:cNvGraphicFramePr>
          <p:nvPr>
            <p:extLst>
              <p:ext uri="{D42A27DB-BD31-4B8C-83A1-F6EECF244321}">
                <p14:modId xmlns:p14="http://schemas.microsoft.com/office/powerpoint/2010/main" val="2616207305"/>
              </p:ext>
            </p:extLst>
          </p:nvPr>
        </p:nvGraphicFramePr>
        <p:xfrm>
          <a:off x="206478" y="1365125"/>
          <a:ext cx="8731042" cy="2416240"/>
        </p:xfrm>
        <a:graphic>
          <a:graphicData uri="http://schemas.openxmlformats.org/drawingml/2006/table">
            <a:tbl>
              <a:tblPr firstRow="1" bandRow="1">
                <a:tableStyleId>{93296810-A885-4BE3-A3E7-6D5BEEA58F35}</a:tableStyleId>
              </a:tblPr>
              <a:tblGrid>
                <a:gridCol w="2064273">
                  <a:extLst>
                    <a:ext uri="{9D8B030D-6E8A-4147-A177-3AD203B41FA5}">
                      <a16:colId xmlns:a16="http://schemas.microsoft.com/office/drawing/2014/main" val="1292831375"/>
                    </a:ext>
                  </a:extLst>
                </a:gridCol>
                <a:gridCol w="1885613">
                  <a:extLst>
                    <a:ext uri="{9D8B030D-6E8A-4147-A177-3AD203B41FA5}">
                      <a16:colId xmlns:a16="http://schemas.microsoft.com/office/drawing/2014/main" val="2368930275"/>
                    </a:ext>
                  </a:extLst>
                </a:gridCol>
                <a:gridCol w="3438444">
                  <a:extLst>
                    <a:ext uri="{9D8B030D-6E8A-4147-A177-3AD203B41FA5}">
                      <a16:colId xmlns:a16="http://schemas.microsoft.com/office/drawing/2014/main" val="392476735"/>
                    </a:ext>
                  </a:extLst>
                </a:gridCol>
                <a:gridCol w="1342712">
                  <a:extLst>
                    <a:ext uri="{9D8B030D-6E8A-4147-A177-3AD203B41FA5}">
                      <a16:colId xmlns:a16="http://schemas.microsoft.com/office/drawing/2014/main" val="400730713"/>
                    </a:ext>
                  </a:extLst>
                </a:gridCol>
              </a:tblGrid>
              <a:tr h="253123">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569527">
                <a:tc>
                  <a:txBody>
                    <a:bodyPr/>
                    <a:lstStyle/>
                    <a:p>
                      <a:r>
                        <a:rPr lang="fr-CA" sz="1000" b="1" dirty="0">
                          <a:latin typeface="Arial" panose="020B0604020202020204" pitchFamily="34" charset="0"/>
                          <a:cs typeface="Arial" panose="020B0604020202020204" pitchFamily="34" charset="0"/>
                        </a:rPr>
                        <a:t>Favoriser les initiatives visant à améliorer la santé mentale des personnes étudiantes</a:t>
                      </a:r>
                    </a:p>
                  </a:txBody>
                  <a:tcPr>
                    <a:solidFill>
                      <a:srgbClr val="E3E8D3"/>
                    </a:solidFill>
                  </a:tcPr>
                </a:tc>
                <a:tc gridSpan="3">
                  <a:txBody>
                    <a:bodyPr/>
                    <a:lstStyle/>
                    <a:p>
                      <a:r>
                        <a:rPr lang="fr-CA" sz="1000" dirty="0">
                          <a:latin typeface="Arial" panose="020B0604020202020204" pitchFamily="34" charset="0"/>
                          <a:cs typeface="Arial" panose="020B0604020202020204" pitchFamily="34" charset="0"/>
                        </a:rPr>
                        <a:t>Démarche régie par le comité institutionnel en santé mentale. N’hésitez pas à leur communiquer vos idées.</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*Sous-comité de travail mis en place en lien avec la persévérance des étudiantes et étudiants parents. (à venir pour 2025-2026)</a:t>
                      </a:r>
                    </a:p>
                  </a:txBody>
                  <a:tcPr>
                    <a:solidFill>
                      <a:srgbClr val="E3E8D3"/>
                    </a:solidFill>
                  </a:tcPr>
                </a:tc>
                <a:tc hMerge="1">
                  <a:txBody>
                    <a:bodyPr/>
                    <a:lstStyle/>
                    <a:p>
                      <a:endParaRPr lang="fr-CA"/>
                    </a:p>
                  </a:txBody>
                  <a:tcPr/>
                </a:tc>
                <a:tc hMerge="1">
                  <a:txBody>
                    <a:bodyPr/>
                    <a:lstStyle/>
                    <a:p>
                      <a:endParaRPr lang="fr-CA" sz="1000" dirty="0">
                        <a:latin typeface="Arial" panose="020B0604020202020204" pitchFamily="34" charset="0"/>
                        <a:cs typeface="Arial" panose="020B0604020202020204" pitchFamily="34" charset="0"/>
                      </a:endParaRPr>
                    </a:p>
                  </a:txBody>
                  <a:tcPr>
                    <a:solidFill>
                      <a:srgbClr val="E3E8D3"/>
                    </a:solidFill>
                  </a:tcPr>
                </a:tc>
                <a:extLst>
                  <a:ext uri="{0D108BD9-81ED-4DB2-BD59-A6C34878D82A}">
                    <a16:rowId xmlns:a16="http://schemas.microsoft.com/office/drawing/2014/main" val="742752613"/>
                  </a:ext>
                </a:extLst>
              </a:tr>
              <a:tr h="411325">
                <a:tc rowSpan="4">
                  <a:txBody>
                    <a:bodyPr/>
                    <a:lstStyle/>
                    <a:p>
                      <a:r>
                        <a:rPr lang="fr-CA" sz="1000" b="1" dirty="0">
                          <a:latin typeface="Arial" panose="020B0604020202020204" pitchFamily="34" charset="0"/>
                          <a:cs typeface="Arial" panose="020B0604020202020204" pitchFamily="34" charset="0"/>
                        </a:rPr>
                        <a:t>4.1. Augmenter le soutien des personnes étudiantes de cycles supérieurs</a:t>
                      </a:r>
                    </a:p>
                  </a:txBody>
                  <a:tcPr>
                    <a:solidFill>
                      <a:srgbClr val="B3C186"/>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Initiatives ciblées par programme</a:t>
                      </a:r>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Offre d'ateliers de rédaction scientifique (DSF)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 + conférence sur la vulgarisation scientifique</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 </a:t>
                      </a:r>
                    </a:p>
                    <a:p>
                      <a:r>
                        <a:rPr lang="fr-CA" sz="1000" dirty="0">
                          <a:latin typeface="Arial" panose="020B0604020202020204" pitchFamily="34" charset="0"/>
                          <a:cs typeface="Arial" panose="020B0604020202020204" pitchFamily="34" charset="0"/>
                        </a:rPr>
                        <a:t>Réalisé 2024-2025</a:t>
                      </a:r>
                    </a:p>
                  </a:txBody>
                  <a:tcPr>
                    <a:solidFill>
                      <a:srgbClr val="B3C186"/>
                    </a:solidFill>
                  </a:tcPr>
                </a:tc>
                <a:extLst>
                  <a:ext uri="{0D108BD9-81ED-4DB2-BD59-A6C34878D82A}">
                    <a16:rowId xmlns:a16="http://schemas.microsoft.com/office/drawing/2014/main" val="4248748721"/>
                  </a:ext>
                </a:extLst>
              </a:tr>
              <a:tr h="411325">
                <a:tc vMerge="1">
                  <a:txBody>
                    <a:bodyPr/>
                    <a:lstStyle/>
                    <a:p>
                      <a:endParaRPr lang="fr-CA" sz="1100" b="1" dirty="0"/>
                    </a:p>
                  </a:txBody>
                  <a:tcPr>
                    <a:solidFill>
                      <a:srgbClr val="B3C186"/>
                    </a:solidFill>
                  </a:tcPr>
                </a:tc>
                <a:tc vMerge="1">
                  <a:txBody>
                    <a:bodyPr/>
                    <a:lstStyle/>
                    <a:p>
                      <a:endParaRPr lang="fr-CA"/>
                    </a:p>
                  </a:txBody>
                  <a:tcPr/>
                </a:tc>
                <a:tc>
                  <a:txBody>
                    <a:bodyPr/>
                    <a:lstStyle/>
                    <a:p>
                      <a:r>
                        <a:rPr lang="fr-CA" sz="1000" dirty="0">
                          <a:latin typeface="Arial" panose="020B0604020202020204" pitchFamily="34" charset="0"/>
                          <a:cs typeface="Arial" panose="020B0604020202020204" pitchFamily="34" charset="0"/>
                        </a:rPr>
                        <a:t>Formation et séances de rédaction avec </a:t>
                      </a:r>
                      <a:r>
                        <a:rPr lang="fr-CA" sz="1000" dirty="0" err="1">
                          <a:latin typeface="Arial" panose="020B0604020202020204" pitchFamily="34" charset="0"/>
                          <a:cs typeface="Arial" panose="020B0604020202020204" pitchFamily="34" charset="0"/>
                        </a:rPr>
                        <a:t>Thèsez</a:t>
                      </a:r>
                      <a:r>
                        <a:rPr lang="fr-CA" sz="1000" dirty="0">
                          <a:latin typeface="Arial" panose="020B0604020202020204" pitchFamily="34" charset="0"/>
                          <a:cs typeface="Arial" panose="020B0604020202020204" pitchFamily="34" charset="0"/>
                        </a:rPr>
                        <a:t>-vous (MAGE-UQAC)</a:t>
                      </a:r>
                      <a:endParaRPr lang="fr-CA"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3808654920"/>
                  </a:ext>
                </a:extLst>
              </a:tr>
              <a:tr h="313399">
                <a:tc vMerge="1">
                  <a:txBody>
                    <a:bodyPr/>
                    <a:lstStyle/>
                    <a:p>
                      <a:endParaRPr lang="fr-CA" sz="1100" b="1" dirty="0"/>
                    </a:p>
                  </a:txBody>
                  <a:tcPr>
                    <a:solidFill>
                      <a:srgbClr val="B3C186"/>
                    </a:solidFill>
                  </a:tcPr>
                </a:tc>
                <a:tc vMerge="1">
                  <a:txBody>
                    <a:bodyPr/>
                    <a:lstStyle/>
                    <a:p>
                      <a:endParaRPr lang="fr-CA" sz="1050" dirty="0"/>
                    </a:p>
                  </a:txBody>
                  <a:tcPr>
                    <a:solidFill>
                      <a:srgbClr val="B3C186"/>
                    </a:solidFill>
                  </a:tcPr>
                </a:tc>
                <a:tc>
                  <a:txBody>
                    <a:bodyPr/>
                    <a:lstStyle/>
                    <a:p>
                      <a:r>
                        <a:rPr lang="fr-CA" sz="1000">
                          <a:latin typeface="Arial" panose="020B0604020202020204" pitchFamily="34" charset="0"/>
                          <a:cs typeface="Arial" panose="020B0604020202020204" pitchFamily="34" charset="0"/>
                        </a:rPr>
                        <a:t>Ateliers de Pecha Kucha et de rédaction (NAD)</a:t>
                      </a:r>
                      <a:endParaRPr lang="fr-CA"/>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B3C186"/>
                    </a:solidFill>
                  </a:tcPr>
                </a:tc>
                <a:extLst>
                  <a:ext uri="{0D108BD9-81ED-4DB2-BD59-A6C34878D82A}">
                    <a16:rowId xmlns:a16="http://schemas.microsoft.com/office/drawing/2014/main" val="2835023782"/>
                  </a:ext>
                </a:extLst>
              </a:tr>
              <a:tr h="326028">
                <a:tc vMerge="1">
                  <a:txBody>
                    <a:bodyPr/>
                    <a:lstStyle/>
                    <a:p>
                      <a:endParaRPr lang="fr-CA" sz="1100" b="1" dirty="0"/>
                    </a:p>
                  </a:txBody>
                  <a:tcPr>
                    <a:solidFill>
                      <a:srgbClr val="E3E8D3"/>
                    </a:solidFill>
                  </a:tcPr>
                </a:tc>
                <a:tc vMerge="1">
                  <a:txBody>
                    <a:bodyPr/>
                    <a:lstStyle/>
                    <a:p>
                      <a:endParaRPr lang="fr-CA" sz="1050"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Création de groupe de rédaction + ateliers (DSS)</a:t>
                      </a:r>
                      <a:endParaRPr lang="fr-CA"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2723144028"/>
                  </a:ext>
                </a:extLst>
              </a:tr>
            </a:tbl>
          </a:graphicData>
        </a:graphic>
      </p:graphicFrame>
      <p:sp>
        <p:nvSpPr>
          <p:cNvPr id="4" name="Rectangle 3">
            <a:hlinkClick r:id="rId2" action="ppaction://hlinksldjump"/>
            <a:extLst>
              <a:ext uri="{FF2B5EF4-FFF2-40B4-BE49-F238E27FC236}">
                <a16:creationId xmlns:a16="http://schemas.microsoft.com/office/drawing/2014/main" id="{C650E36B-5598-1CD0-9670-2CE95B8EB3E6}"/>
              </a:ext>
            </a:extLst>
          </p:cNvPr>
          <p:cNvSpPr/>
          <p:nvPr/>
        </p:nvSpPr>
        <p:spPr>
          <a:xfrm>
            <a:off x="7919761" y="4196302"/>
            <a:ext cx="937072"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Suite axe 3</a:t>
            </a:r>
            <a:endParaRPr lang="fr-CA" sz="1000" b="1" dirty="0">
              <a:solidFill>
                <a:srgbClr val="6B8A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4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EB90DE0-B341-A737-4705-A8D7A283F3DE}"/>
              </a:ext>
            </a:extLst>
          </p:cNvPr>
          <p:cNvSpPr txBox="1"/>
          <p:nvPr/>
        </p:nvSpPr>
        <p:spPr>
          <a:xfrm>
            <a:off x="161135" y="280021"/>
            <a:ext cx="8776386" cy="923330"/>
          </a:xfrm>
          <a:prstGeom prst="rect">
            <a:avLst/>
          </a:prstGeom>
          <a:noFill/>
        </p:spPr>
        <p:txBody>
          <a:bodyPr wrap="square">
            <a:spAutoFit/>
          </a:bodyPr>
          <a:lstStyle/>
          <a:p>
            <a:r>
              <a:rPr lang="fr-CA" sz="2000" b="1" dirty="0">
                <a:latin typeface="Arial" panose="020B0604020202020204" pitchFamily="34" charset="0"/>
                <a:cs typeface="Arial" panose="020B0604020202020204" pitchFamily="34" charset="0"/>
              </a:rPr>
              <a:t>Axe 3 · </a:t>
            </a:r>
            <a:r>
              <a:rPr lang="fr-CA" sz="2000" dirty="0">
                <a:latin typeface="Arial" panose="020B0604020202020204" pitchFamily="34" charset="0"/>
                <a:cs typeface="Arial" panose="020B0604020202020204" pitchFamily="34" charset="0"/>
              </a:rPr>
              <a:t>Favoriser la persévérance scolaire et la réussite avec des initiatives répondant aux besoins  diversifiés de la communauté étudiante</a:t>
            </a:r>
            <a:endParaRPr lang="fr-CA" sz="2000" dirty="0">
              <a:solidFill>
                <a:srgbClr val="6B8A15"/>
              </a:solidFill>
              <a:latin typeface="Arial" panose="020B0604020202020204" pitchFamily="34" charset="0"/>
              <a:cs typeface="Arial" panose="020B0604020202020204" pitchFamily="34" charset="0"/>
            </a:endParaRPr>
          </a:p>
          <a:p>
            <a:r>
              <a:rPr lang="fr-CA" sz="1200" dirty="0">
                <a:latin typeface="Arial" panose="020B0604020202020204" pitchFamily="34" charset="0"/>
                <a:cs typeface="Arial" panose="020B0604020202020204" pitchFamily="34" charset="0"/>
              </a:rPr>
              <a:t>Objectif spécifique 4 : Soutenir les initiatives favorisant la persévérance et la réussite </a:t>
            </a:r>
            <a:r>
              <a:rPr lang="fr-CA" sz="1200" dirty="0">
                <a:solidFill>
                  <a:srgbClr val="6B8A15"/>
                </a:solidFill>
                <a:latin typeface="Arial" panose="020B0604020202020204" pitchFamily="34" charset="0"/>
                <a:cs typeface="Arial" panose="020B0604020202020204" pitchFamily="34" charset="0"/>
              </a:rPr>
              <a:t>(suite)</a:t>
            </a:r>
            <a:endParaRPr lang="fr-CA" dirty="0">
              <a:solidFill>
                <a:srgbClr val="6B8A15"/>
              </a:solidFill>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B5B1C7AF-A4EC-67D3-A4F4-A79725023E4C}"/>
              </a:ext>
            </a:extLst>
          </p:cNvPr>
          <p:cNvGraphicFramePr>
            <a:graphicFrameLocks noGrp="1"/>
          </p:cNvGraphicFramePr>
          <p:nvPr>
            <p:extLst>
              <p:ext uri="{D42A27DB-BD31-4B8C-83A1-F6EECF244321}">
                <p14:modId xmlns:p14="http://schemas.microsoft.com/office/powerpoint/2010/main" val="2330453519"/>
              </p:ext>
            </p:extLst>
          </p:nvPr>
        </p:nvGraphicFramePr>
        <p:xfrm>
          <a:off x="206478" y="1365125"/>
          <a:ext cx="8731042" cy="2682240"/>
        </p:xfrm>
        <a:graphic>
          <a:graphicData uri="http://schemas.openxmlformats.org/drawingml/2006/table">
            <a:tbl>
              <a:tblPr firstRow="1" bandRow="1">
                <a:tableStyleId>{93296810-A885-4BE3-A3E7-6D5BEEA58F35}</a:tableStyleId>
              </a:tblPr>
              <a:tblGrid>
                <a:gridCol w="2124313">
                  <a:extLst>
                    <a:ext uri="{9D8B030D-6E8A-4147-A177-3AD203B41FA5}">
                      <a16:colId xmlns:a16="http://schemas.microsoft.com/office/drawing/2014/main" val="1292831375"/>
                    </a:ext>
                  </a:extLst>
                </a:gridCol>
                <a:gridCol w="2003685">
                  <a:extLst>
                    <a:ext uri="{9D8B030D-6E8A-4147-A177-3AD203B41FA5}">
                      <a16:colId xmlns:a16="http://schemas.microsoft.com/office/drawing/2014/main" val="2368930275"/>
                    </a:ext>
                  </a:extLst>
                </a:gridCol>
                <a:gridCol w="2953782">
                  <a:extLst>
                    <a:ext uri="{9D8B030D-6E8A-4147-A177-3AD203B41FA5}">
                      <a16:colId xmlns:a16="http://schemas.microsoft.com/office/drawing/2014/main" val="4282739723"/>
                    </a:ext>
                  </a:extLst>
                </a:gridCol>
                <a:gridCol w="1649262">
                  <a:extLst>
                    <a:ext uri="{9D8B030D-6E8A-4147-A177-3AD203B41FA5}">
                      <a16:colId xmlns:a16="http://schemas.microsoft.com/office/drawing/2014/main" val="1343128138"/>
                    </a:ext>
                  </a:extLst>
                </a:gridCol>
              </a:tblGrid>
              <a:tr h="156882">
                <a:tc>
                  <a:txBody>
                    <a:bodyPr/>
                    <a:lstStyle/>
                    <a:p>
                      <a:r>
                        <a:rPr lang="fr-CA" sz="1000" dirty="0">
                          <a:latin typeface="Arial" panose="020B0604020202020204" pitchFamily="34" charset="0"/>
                          <a:cs typeface="Arial" panose="020B0604020202020204" pitchFamily="34" charset="0"/>
                        </a:rPr>
                        <a:t>Priorités UQAC</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Démarches associées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Activités/Projets</a:t>
                      </a:r>
                    </a:p>
                  </a:txBody>
                  <a:tcPr>
                    <a:solidFill>
                      <a:srgbClr val="6B8A15"/>
                    </a:solidFill>
                  </a:tcPr>
                </a:tc>
                <a:tc>
                  <a:txBody>
                    <a:bodyPr/>
                    <a:lstStyle/>
                    <a:p>
                      <a:r>
                        <a:rPr lang="fr-CA" sz="1000" dirty="0">
                          <a:latin typeface="Arial" panose="020B0604020202020204" pitchFamily="34" charset="0"/>
                          <a:cs typeface="Arial" panose="020B0604020202020204" pitchFamily="34" charset="0"/>
                        </a:rPr>
                        <a:t>Note de suivi</a:t>
                      </a:r>
                    </a:p>
                  </a:txBody>
                  <a:tcPr>
                    <a:solidFill>
                      <a:srgbClr val="6B8A15"/>
                    </a:solidFill>
                  </a:tcPr>
                </a:tc>
                <a:extLst>
                  <a:ext uri="{0D108BD9-81ED-4DB2-BD59-A6C34878D82A}">
                    <a16:rowId xmlns:a16="http://schemas.microsoft.com/office/drawing/2014/main" val="851150930"/>
                  </a:ext>
                </a:extLst>
              </a:tr>
              <a:tr h="254933">
                <a:tc rowSpan="5">
                  <a:txBody>
                    <a:bodyPr/>
                    <a:lstStyle/>
                    <a:p>
                      <a:r>
                        <a:rPr lang="fr-CA" sz="1000" b="1" dirty="0">
                          <a:latin typeface="Arial" panose="020B0604020202020204" pitchFamily="34" charset="0"/>
                          <a:cs typeface="Arial" panose="020B0604020202020204" pitchFamily="34" charset="0"/>
                        </a:rPr>
                        <a:t>4.2. Favoriser l’accueil, l’intégration et le soutien des personnes étudiantes provenant de l’international</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Consolidation de l’offre de mentorat (SAE)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Projet </a:t>
                      </a:r>
                      <a:r>
                        <a:rPr lang="fr-CA" sz="1000" i="1" dirty="0">
                          <a:solidFill>
                            <a:srgbClr val="6B8A1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Solidaire dans mes études</a:t>
                      </a:r>
                      <a:endParaRPr lang="fr-CA" sz="1000" i="1" dirty="0">
                        <a:solidFill>
                          <a:srgbClr val="6B8A15"/>
                        </a:solidFill>
                        <a:latin typeface="Arial" panose="020B0604020202020204" pitchFamily="34" charset="0"/>
                        <a:cs typeface="Arial" panose="020B0604020202020204" pitchFamily="34" charset="0"/>
                      </a:endParaRPr>
                    </a:p>
                    <a:p>
                      <a:r>
                        <a:rPr lang="fr-CA" sz="1000" i="1" dirty="0">
                          <a:solidFill>
                            <a:srgbClr val="6B8A15"/>
                          </a:solidFill>
                          <a:latin typeface="Arial" panose="020B0604020202020204" pitchFamily="34" charset="0"/>
                          <a:cs typeface="Arial" panose="020B0604020202020204" pitchFamily="34" charset="0"/>
                        </a:rPr>
                        <a:t>*Processus d’évaluation du projet en cours. </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2024-2025</a:t>
                      </a:r>
                    </a:p>
                    <a:p>
                      <a:r>
                        <a:rPr lang="fr-CA" sz="1000" dirty="0">
                          <a:latin typeface="Arial" panose="020B0604020202020204" pitchFamily="34" charset="0"/>
                          <a:cs typeface="Arial" panose="020B0604020202020204" pitchFamily="34" charset="0"/>
                        </a:rPr>
                        <a:t>En cours 2025-2026</a:t>
                      </a:r>
                    </a:p>
                  </a:txBody>
                  <a:tcPr>
                    <a:solidFill>
                      <a:srgbClr val="E3E8D3"/>
                    </a:solidFill>
                  </a:tcPr>
                </a:tc>
                <a:extLst>
                  <a:ext uri="{0D108BD9-81ED-4DB2-BD59-A6C34878D82A}">
                    <a16:rowId xmlns:a16="http://schemas.microsoft.com/office/drawing/2014/main" val="742752613"/>
                  </a:ext>
                </a:extLst>
              </a:tr>
              <a:tr h="451035">
                <a:tc vMerge="1">
                  <a:txBody>
                    <a:bodyPr/>
                    <a:lstStyle/>
                    <a:p>
                      <a:endParaRPr lang="fr-CA" sz="1100" b="1" dirty="0"/>
                    </a:p>
                  </a:txBody>
                  <a:tcPr>
                    <a:solidFill>
                      <a:srgbClr val="B3C186"/>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0" dirty="0">
                          <a:latin typeface="Arial" panose="020B0604020202020204" pitchFamily="34" charset="0"/>
                          <a:cs typeface="Arial" panose="020B0604020202020204" pitchFamily="34" charset="0"/>
                        </a:rPr>
                        <a:t>Augmenter l’offre de soutien aux étudiants et étudiantes provenant de  l’international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dirty="0">
                        <a:latin typeface="Arial" panose="020B0604020202020204" pitchFamily="34" charset="0"/>
                        <a:cs typeface="Arial" panose="020B0604020202020204" pitchFamily="34" charset="0"/>
                      </a:endParaRPr>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Série d'ateliers « </a:t>
                      </a:r>
                      <a:r>
                        <a:rPr lang="fr-CA" sz="1000" i="1" dirty="0">
                          <a:latin typeface="Arial" panose="020B0604020202020204" pitchFamily="34" charset="0"/>
                          <a:cs typeface="Arial" panose="020B0604020202020204" pitchFamily="34" charset="0"/>
                        </a:rPr>
                        <a:t>comment ça va </a:t>
                      </a:r>
                      <a:r>
                        <a:rPr lang="fr-CA" sz="1000" dirty="0">
                          <a:latin typeface="Arial" panose="020B0604020202020204" pitchFamily="34" charset="0"/>
                          <a:cs typeface="Arial" panose="020B0604020202020204" pitchFamily="34" charset="0"/>
                        </a:rPr>
                        <a:t>» traitant de divers sujets d'intérêt favorisant l'accueil et l'intégration (SAE)</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Réalisé 2023-2024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Réalisé 2024-2025</a:t>
                      </a:r>
                    </a:p>
                    <a:p>
                      <a:endParaRPr lang="fr-CA" sz="1000" dirty="0">
                        <a:latin typeface="Arial" panose="020B0604020202020204" pitchFamily="34" charset="0"/>
                        <a:cs typeface="Arial" panose="020B0604020202020204" pitchFamily="34" charset="0"/>
                      </a:endParaRPr>
                    </a:p>
                  </a:txBody>
                  <a:tcPr>
                    <a:solidFill>
                      <a:srgbClr val="B3C186"/>
                    </a:solidFill>
                  </a:tcPr>
                </a:tc>
                <a:extLst>
                  <a:ext uri="{0D108BD9-81ED-4DB2-BD59-A6C34878D82A}">
                    <a16:rowId xmlns:a16="http://schemas.microsoft.com/office/drawing/2014/main" val="4248748721"/>
                  </a:ext>
                </a:extLst>
              </a:tr>
              <a:tr h="254933">
                <a:tc vMerge="1">
                  <a:txBody>
                    <a:bodyPr/>
                    <a:lstStyle/>
                    <a:p>
                      <a:endParaRPr lang="fr-CA" sz="1100" b="1" dirty="0"/>
                    </a:p>
                  </a:txBody>
                  <a:tcPr>
                    <a:solidFill>
                      <a:srgbClr val="B3C186"/>
                    </a:solidFill>
                  </a:tcPr>
                </a:tc>
                <a:tc vMerge="1">
                  <a:txBody>
                    <a:bodyPr/>
                    <a:lstStyle/>
                    <a:p>
                      <a:endParaRPr lang="fr-CA" dirty="0"/>
                    </a:p>
                  </a:txBody>
                  <a:tcPr>
                    <a:solidFill>
                      <a:srgbClr val="B3C186"/>
                    </a:solidFill>
                  </a:tcPr>
                </a:tc>
                <a:tc>
                  <a:txBody>
                    <a:bodyPr/>
                    <a:lstStyle/>
                    <a:p>
                      <a:r>
                        <a:rPr lang="fr-CA" sz="1000" dirty="0">
                          <a:latin typeface="Arial" panose="020B0604020202020204" pitchFamily="34" charset="0"/>
                          <a:cs typeface="Arial" panose="020B0604020202020204" pitchFamily="34" charset="0"/>
                        </a:rPr>
                        <a:t>Activités socioculturelles « </a:t>
                      </a:r>
                      <a:r>
                        <a:rPr lang="fr-CA" sz="1000" i="1" dirty="0">
                          <a:latin typeface="Arial" panose="020B0604020202020204" pitchFamily="34" charset="0"/>
                          <a:cs typeface="Arial" panose="020B0604020202020204" pitchFamily="34" charset="0"/>
                        </a:rPr>
                        <a:t>les mercredis festifs »</a:t>
                      </a:r>
                      <a:r>
                        <a:rPr lang="fr-CA" sz="1000" dirty="0">
                          <a:latin typeface="Arial" panose="020B0604020202020204" pitchFamily="34" charset="0"/>
                          <a:cs typeface="Arial" panose="020B0604020202020204" pitchFamily="34" charset="0"/>
                        </a:rPr>
                        <a:t> (SAE)</a:t>
                      </a: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2023-2024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Réalisé 2024-2025</a:t>
                      </a:r>
                    </a:p>
                    <a:p>
                      <a:endParaRPr lang="fr-CA" sz="1000" dirty="0">
                        <a:latin typeface="Arial" panose="020B0604020202020204" pitchFamily="34" charset="0"/>
                        <a:cs typeface="Arial" panose="020B0604020202020204" pitchFamily="34" charset="0"/>
                      </a:endParaRPr>
                    </a:p>
                  </a:txBody>
                  <a:tcPr>
                    <a:solidFill>
                      <a:srgbClr val="E3E8D3"/>
                    </a:solidFill>
                  </a:tcPr>
                </a:tc>
                <a:extLst>
                  <a:ext uri="{0D108BD9-81ED-4DB2-BD59-A6C34878D82A}">
                    <a16:rowId xmlns:a16="http://schemas.microsoft.com/office/drawing/2014/main" val="3808654920"/>
                  </a:ext>
                </a:extLst>
              </a:tr>
              <a:tr h="254933">
                <a:tc vMerge="1">
                  <a:txBody>
                    <a:bodyPr/>
                    <a:lstStyle/>
                    <a:p>
                      <a:endParaRPr lang="fr-CA" sz="1100" b="1" dirty="0"/>
                    </a:p>
                  </a:txBody>
                  <a:tcPr>
                    <a:solidFill>
                      <a:srgbClr val="B3C186"/>
                    </a:solidFill>
                  </a:tcPr>
                </a:tc>
                <a:tc vMerge="1">
                  <a:txBody>
                    <a:bodyPr/>
                    <a:lstStyle/>
                    <a:p>
                      <a:endParaRPr lang="fr-CA" sz="1050" dirty="0"/>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Soutien financier pour ajout de ressources aux Services aux étudiants (SAE)</a:t>
                      </a:r>
                    </a:p>
                  </a:txBody>
                  <a:tcPr>
                    <a:solidFill>
                      <a:srgbClr val="B3C1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latin typeface="Arial" panose="020B0604020202020204" pitchFamily="34" charset="0"/>
                          <a:cs typeface="Arial" panose="020B0604020202020204" pitchFamily="34" charset="0"/>
                        </a:rPr>
                        <a:t>En cours (depuis 2022)</a:t>
                      </a:r>
                    </a:p>
                  </a:txBody>
                  <a:tcPr>
                    <a:solidFill>
                      <a:srgbClr val="B3C186"/>
                    </a:solidFill>
                  </a:tcPr>
                </a:tc>
                <a:extLst>
                  <a:ext uri="{0D108BD9-81ED-4DB2-BD59-A6C34878D82A}">
                    <a16:rowId xmlns:a16="http://schemas.microsoft.com/office/drawing/2014/main" val="2835023782"/>
                  </a:ext>
                </a:extLst>
              </a:tr>
              <a:tr h="352984">
                <a:tc vMerge="1">
                  <a:txBody>
                    <a:bodyPr/>
                    <a:lstStyle/>
                    <a:p>
                      <a:endParaRPr lang="fr-CA" sz="1100" b="1" dirty="0"/>
                    </a:p>
                  </a:txBody>
                  <a:tcPr>
                    <a:solidFill>
                      <a:srgbClr val="E3E8D3"/>
                    </a:solidFill>
                  </a:tcPr>
                </a:tc>
                <a:tc>
                  <a:txBody>
                    <a:bodyPr/>
                    <a:lstStyle/>
                    <a:p>
                      <a:r>
                        <a:rPr lang="fr-CA" sz="1000" dirty="0">
                          <a:latin typeface="Arial" panose="020B0604020202020204" pitchFamily="34" charset="0"/>
                          <a:cs typeface="Arial" panose="020B0604020202020204" pitchFamily="34" charset="0"/>
                        </a:rPr>
                        <a:t>Favoriser l’échange entre étudiants et étudiantes de cultures différentes</a:t>
                      </a:r>
                    </a:p>
                  </a:txBody>
                  <a:tcPr>
                    <a:solidFill>
                      <a:srgbClr val="B3C186"/>
                    </a:solidFill>
                  </a:tcPr>
                </a:tc>
                <a:tc>
                  <a:txBody>
                    <a:bodyPr/>
                    <a:lstStyle/>
                    <a:p>
                      <a:r>
                        <a:rPr lang="fr-CA" sz="1000" dirty="0">
                          <a:latin typeface="Arial" panose="020B0604020202020204" pitchFamily="34" charset="0"/>
                          <a:cs typeface="Arial" panose="020B0604020202020204" pitchFamily="34" charset="0"/>
                        </a:rPr>
                        <a:t>Podcast </a:t>
                      </a:r>
                      <a:r>
                        <a:rPr lang="fr-CA" sz="1000" dirty="0">
                          <a:latin typeface="Arial" panose="020B0604020202020204" pitchFamily="34" charset="0"/>
                          <a:cs typeface="Arial" panose="020B0604020202020204" pitchFamily="34" charset="0"/>
                          <a:hlinkClick r:id="rId3"/>
                        </a:rPr>
                        <a:t>Au tout du monde </a:t>
                      </a:r>
                      <a:r>
                        <a:rPr lang="fr-CA" sz="1000" dirty="0">
                          <a:latin typeface="Arial" panose="020B0604020202020204" pitchFamily="34" charset="0"/>
                          <a:cs typeface="Arial" panose="020B0604020202020204" pitchFamily="34" charset="0"/>
                        </a:rPr>
                        <a:t>(initiative étudiante, Module de psychologie)</a:t>
                      </a:r>
                      <a:endParaRPr sz="1000" dirty="0">
                        <a:latin typeface="Arial" panose="020B0604020202020204" pitchFamily="34" charset="0"/>
                        <a:cs typeface="Arial" panose="020B0604020202020204" pitchFamily="34" charset="0"/>
                      </a:endParaRPr>
                    </a:p>
                  </a:txBody>
                  <a:tcPr>
                    <a:solidFill>
                      <a:srgbClr val="E3E8D3"/>
                    </a:solidFill>
                  </a:tcPr>
                </a:tc>
                <a:tc>
                  <a:txBody>
                    <a:bodyPr/>
                    <a:lstStyle/>
                    <a:p>
                      <a:r>
                        <a:rPr lang="fr-CA" sz="1000" dirty="0">
                          <a:latin typeface="Arial" panose="020B0604020202020204" pitchFamily="34" charset="0"/>
                          <a:cs typeface="Arial" panose="020B0604020202020204" pitchFamily="34" charset="0"/>
                        </a:rPr>
                        <a:t>Réalisé 2024-2025</a:t>
                      </a:r>
                    </a:p>
                  </a:txBody>
                  <a:tcPr>
                    <a:solidFill>
                      <a:srgbClr val="E3E8D3"/>
                    </a:solidFill>
                  </a:tcPr>
                </a:tc>
                <a:extLst>
                  <a:ext uri="{0D108BD9-81ED-4DB2-BD59-A6C34878D82A}">
                    <a16:rowId xmlns:a16="http://schemas.microsoft.com/office/drawing/2014/main" val="2723144028"/>
                  </a:ext>
                </a:extLst>
              </a:tr>
            </a:tbl>
          </a:graphicData>
        </a:graphic>
      </p:graphicFrame>
      <p:sp>
        <p:nvSpPr>
          <p:cNvPr id="8" name="Rectangle 7">
            <a:hlinkClick r:id="rId4" action="ppaction://hlinksldjump"/>
            <a:extLst>
              <a:ext uri="{FF2B5EF4-FFF2-40B4-BE49-F238E27FC236}">
                <a16:creationId xmlns:a16="http://schemas.microsoft.com/office/drawing/2014/main" id="{00A15106-138C-E7B4-79DC-D4102B07ABB5}"/>
              </a:ext>
            </a:extLst>
          </p:cNvPr>
          <p:cNvSpPr/>
          <p:nvPr/>
        </p:nvSpPr>
        <p:spPr>
          <a:xfrm>
            <a:off x="7919761" y="4198455"/>
            <a:ext cx="937072" cy="317394"/>
          </a:xfrm>
          <a:prstGeom prst="rect">
            <a:avLst/>
          </a:prstGeom>
          <a:ln>
            <a:solidFill>
              <a:srgbClr val="6B8A15"/>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1000" b="1" dirty="0">
                <a:solidFill>
                  <a:srgbClr val="6B8A15"/>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Suite axe 3</a:t>
            </a:r>
            <a:endParaRPr lang="fr-CA" sz="1000" b="1" dirty="0">
              <a:solidFill>
                <a:srgbClr val="6B8A15"/>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B1626AE9-96DD-1EB8-84AE-82E70F56BE11}"/>
              </a:ext>
            </a:extLst>
          </p:cNvPr>
          <p:cNvSpPr txBox="1"/>
          <p:nvPr/>
        </p:nvSpPr>
        <p:spPr>
          <a:xfrm>
            <a:off x="106891" y="4505061"/>
            <a:ext cx="7417536" cy="253916"/>
          </a:xfrm>
          <a:prstGeom prst="rect">
            <a:avLst/>
          </a:prstGeom>
          <a:noFill/>
        </p:spPr>
        <p:txBody>
          <a:bodyPr wrap="square" rtlCol="0">
            <a:spAutoFit/>
          </a:bodyPr>
          <a:lstStyle/>
          <a:p>
            <a:r>
              <a:rPr lang="fr-CA" sz="1050" i="1" dirty="0">
                <a:latin typeface="Arial" panose="020B0604020202020204" pitchFamily="34" charset="0"/>
                <a:cs typeface="Arial" panose="020B0604020202020204" pitchFamily="34" charset="0"/>
              </a:rPr>
              <a:t>* Prendre en considération : Grande démarche institutionnelle en cours du sujet de l’internationalisation ( 2024-2025- …) </a:t>
            </a:r>
          </a:p>
        </p:txBody>
      </p:sp>
    </p:spTree>
    <p:extLst>
      <p:ext uri="{BB962C8B-B14F-4D97-AF65-F5344CB8AC3E}">
        <p14:creationId xmlns:p14="http://schemas.microsoft.com/office/powerpoint/2010/main" val="3822239518"/>
      </p:ext>
    </p:extLst>
  </p:cSld>
  <p:clrMapOvr>
    <a:masterClrMapping/>
  </p:clrMapOvr>
</p:sld>
</file>

<file path=ppt/theme/theme1.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0F71B1237BE24287E5C8B93D55D6CB" ma:contentTypeVersion="0" ma:contentTypeDescription="Crée un document." ma:contentTypeScope="" ma:versionID="a94943cb8eff4ccf04cedd606e6e7cd0">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407362-6370-4984-9BDA-43A77E0AE31F}">
  <ds:schemaRefs>
    <ds:schemaRef ds:uri="http://schemas.microsoft.com/sharepoint/v3/contenttype/forms"/>
  </ds:schemaRefs>
</ds:datastoreItem>
</file>

<file path=customXml/itemProps2.xml><?xml version="1.0" encoding="utf-8"?>
<ds:datastoreItem xmlns:ds="http://schemas.openxmlformats.org/officeDocument/2006/customXml" ds:itemID="{38CC8993-EAEB-4BE3-8625-DBBC2B907C1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933F1423-D993-4BE9-B017-FB5141B33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37036</TotalTime>
  <Words>2033</Words>
  <Application>Microsoft Office PowerPoint</Application>
  <PresentationFormat>Affichage à l'écran (16:9)</PresentationFormat>
  <Paragraphs>249</Paragraphs>
  <Slides>13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Courier New</vt:lpstr>
      <vt:lpstr>Wingdings</vt:lpstr>
      <vt:lpstr>2_Conception personnalisée</vt:lpstr>
      <vt:lpstr>Plan d’action pour la réussite PARES/UQAC 2021-2026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Mireille Bouchard</cp:lastModifiedBy>
  <cp:revision>786</cp:revision>
  <cp:lastPrinted>2021-04-15T13:14:24Z</cp:lastPrinted>
  <dcterms:created xsi:type="dcterms:W3CDTF">2014-04-04T15:24:18Z</dcterms:created>
  <dcterms:modified xsi:type="dcterms:W3CDTF">2025-05-14T13:39:01Z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0x010100DF0F71B1237BE24287E5C8B93D55D6CB</vt:lpwstr>
  </property>
</Properties>
</file>